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Roboto Condensed" panose="02000000000000000000" pitchFamily="2" charset="0"/>
      <p:regular r:id="rId35"/>
      <p:bold r:id="rId36"/>
      <p:italic r:id="rId37"/>
      <p:boldItalic r:id="rId38"/>
    </p:embeddedFont>
    <p:embeddedFont>
      <p:font typeface="Roboto Light" panose="02000000000000000000" pitchFamily="2" charset="0"/>
      <p:regular r:id="rId39"/>
      <p:bold r:id="rId40"/>
      <p:italic r:id="rId41"/>
      <p:boldItalic r:id="rId42"/>
    </p:embeddedFont>
    <p:embeddedFont>
      <p:font typeface="Roboto Medium"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vK3wS1VvhNNWjioNksrI9g3Td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C7BD4F-BC01-4119-8AE0-4DF6EFA366EF}">
  <a:tblStyle styleId="{CEC7BD4F-BC01-4119-8AE0-4DF6EFA366E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ta Palma Sepúlveda" userId="0dbb5fa86240de4a" providerId="LiveId" clId="{21EF21FD-BC4E-4E78-881A-D2533BFE6E3A}"/>
    <pc:docChg chg="delSld modSld">
      <pc:chgData name="Rosita Palma Sepúlveda" userId="0dbb5fa86240de4a" providerId="LiveId" clId="{21EF21FD-BC4E-4E78-881A-D2533BFE6E3A}" dt="2023-08-16T20:53:55.494" v="23" actId="115"/>
      <pc:docMkLst>
        <pc:docMk/>
      </pc:docMkLst>
      <pc:sldChg chg="del">
        <pc:chgData name="Rosita Palma Sepúlveda" userId="0dbb5fa86240de4a" providerId="LiveId" clId="{21EF21FD-BC4E-4E78-881A-D2533BFE6E3A}" dt="2023-08-16T20:52:20.271" v="0" actId="47"/>
        <pc:sldMkLst>
          <pc:docMk/>
          <pc:sldMk cId="0" sldId="264"/>
        </pc:sldMkLst>
      </pc:sldChg>
      <pc:sldChg chg="modSp mod">
        <pc:chgData name="Rosita Palma Sepúlveda" userId="0dbb5fa86240de4a" providerId="LiveId" clId="{21EF21FD-BC4E-4E78-881A-D2533BFE6E3A}" dt="2023-08-16T20:53:13.621" v="22" actId="20577"/>
        <pc:sldMkLst>
          <pc:docMk/>
          <pc:sldMk cId="0" sldId="270"/>
        </pc:sldMkLst>
        <pc:spChg chg="mod">
          <ac:chgData name="Rosita Palma Sepúlveda" userId="0dbb5fa86240de4a" providerId="LiveId" clId="{21EF21FD-BC4E-4E78-881A-D2533BFE6E3A}" dt="2023-08-16T20:53:13.621" v="22" actId="20577"/>
          <ac:spMkLst>
            <pc:docMk/>
            <pc:sldMk cId="0" sldId="270"/>
            <ac:spMk id="340" creationId="{00000000-0000-0000-0000-000000000000}"/>
          </ac:spMkLst>
        </pc:spChg>
      </pc:sldChg>
      <pc:sldChg chg="modSp mod">
        <pc:chgData name="Rosita Palma Sepúlveda" userId="0dbb5fa86240de4a" providerId="LiveId" clId="{21EF21FD-BC4E-4E78-881A-D2533BFE6E3A}" dt="2023-08-16T20:53:55.494" v="23" actId="115"/>
        <pc:sldMkLst>
          <pc:docMk/>
          <pc:sldMk cId="0" sldId="277"/>
        </pc:sldMkLst>
        <pc:spChg chg="mod">
          <ac:chgData name="Rosita Palma Sepúlveda" userId="0dbb5fa86240de4a" providerId="LiveId" clId="{21EF21FD-BC4E-4E78-881A-D2533BFE6E3A}" dt="2023-08-16T20:53:55.494" v="23" actId="115"/>
          <ac:spMkLst>
            <pc:docMk/>
            <pc:sldMk cId="0" sldId="277"/>
            <ac:spMk id="4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099bccb127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g2099bccb12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99bccb127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099bccb127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99bccb127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099bccb127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99bccb127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2099bccb127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099bccb127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2099bccb127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a:spLocks noGrp="1"/>
          </p:cNvSpPr>
          <p:nvPr>
            <p:ph type="pic" idx="2"/>
          </p:nvPr>
        </p:nvSpPr>
        <p:spPr>
          <a:xfrm>
            <a:off x="5183188" y="987425"/>
            <a:ext cx="6172200" cy="4873625"/>
          </a:xfrm>
          <a:prstGeom prst="rect">
            <a:avLst/>
          </a:prstGeom>
          <a:noFill/>
          <a:ln>
            <a:noFill/>
          </a:ln>
        </p:spPr>
      </p:sp>
      <p:sp>
        <p:nvSpPr>
          <p:cNvPr id="30" name="Google Shape;30;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4"/>
        <p:cNvGrpSpPr/>
        <p:nvPr/>
      </p:nvGrpSpPr>
      <p:grpSpPr>
        <a:xfrm>
          <a:off x="0" y="0"/>
          <a:ext cx="0" cy="0"/>
          <a:chOff x="0" y="0"/>
          <a:chExt cx="0" cy="0"/>
        </a:xfrm>
      </p:grpSpPr>
      <p:sp>
        <p:nvSpPr>
          <p:cNvPr id="35" name="Google Shape;3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www.escucharnos.c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us02web.zoom.us/j/85175855088?pwd=MmY1cmlYVWZQT0wvbVM0VFQvTy9OZz09" TargetMode="External"/><Relationship Id="rId3" Type="http://schemas.openxmlformats.org/officeDocument/2006/relationships/image" Target="../media/image10.png"/><Relationship Id="rId7" Type="http://schemas.openxmlformats.org/officeDocument/2006/relationships/hyperlink" Target="https://us02web.zoom.us/j/86309920781?pwd=b0IvaU0zRVBaTTZ0U3dHdzcyeFZVUT0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us02web.zoom.us/j/85691553458?pwd=SkpXN1hWLy9LUnVnY28rY2p1eGRWZz09" TargetMode="External"/><Relationship Id="rId5" Type="http://schemas.openxmlformats.org/officeDocument/2006/relationships/hyperlink" Target="https://us02web.zoom.us/j/83863229903?pwd=bVpnUjBjQ1EvTHkwUGtPOUZUd3VRZz09" TargetMode="External"/><Relationship Id="rId4" Type="http://schemas.openxmlformats.org/officeDocument/2006/relationships/hyperlink" Target="https://us02web.zoom.us/j/82278367509?pwd=U0diUjlWR0dKb2paL0Q3WHNWRnBpQT09" TargetMode="External"/><Relationship Id="rId9" Type="http://schemas.openxmlformats.org/officeDocument/2006/relationships/hyperlink" Target="https://us02web.zoom.us/j/81241543039?pwd=ek9UQzlxMU9vdEZCUkFabW1XZmJDUT0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 name="Google Shape;89;p1"/>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90" name="Google Shape;90;p1"/>
          <p:cNvSpPr txBox="1">
            <a:spLocks noGrp="1"/>
          </p:cNvSpPr>
          <p:nvPr>
            <p:ph type="subTitle" idx="1"/>
          </p:nvPr>
        </p:nvSpPr>
        <p:spPr>
          <a:xfrm>
            <a:off x="3150871" y="4714511"/>
            <a:ext cx="6033000" cy="1655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400"/>
              <a:buNone/>
            </a:pPr>
            <a:r>
              <a:rPr lang="es-CL" sz="1900">
                <a:solidFill>
                  <a:schemeClr val="lt1"/>
                </a:solidFill>
                <a:latin typeface="Roboto Medium"/>
                <a:ea typeface="Roboto Medium"/>
                <a:cs typeface="Roboto Medium"/>
                <a:sym typeface="Roboto Medium"/>
              </a:rPr>
              <a:t>Participación de Niños, Niñas y Adolescentes de la Región del Biobío para la preparación de planes de acción para el abordaje de violencias</a:t>
            </a:r>
            <a:endParaRPr sz="1900">
              <a:solidFill>
                <a:schemeClr val="lt1"/>
              </a:solidFill>
              <a:latin typeface="Roboto Medium"/>
              <a:ea typeface="Roboto Medium"/>
              <a:cs typeface="Roboto Medium"/>
              <a:sym typeface="Roboto Medium"/>
            </a:endParaRPr>
          </a:p>
        </p:txBody>
      </p:sp>
      <p:sp>
        <p:nvSpPr>
          <p:cNvPr id="91" name="Google Shape;91;p1"/>
          <p:cNvSpPr/>
          <p:nvPr/>
        </p:nvSpPr>
        <p:spPr>
          <a:xfrm>
            <a:off x="-421898" y="-52800"/>
            <a:ext cx="220200" cy="220200"/>
          </a:xfrm>
          <a:prstGeom prst="rect">
            <a:avLst/>
          </a:prstGeom>
          <a:solidFill>
            <a:srgbClr val="FFE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421898" y="215256"/>
            <a:ext cx="220200" cy="220200"/>
          </a:xfrm>
          <a:prstGeom prst="rect">
            <a:avLst/>
          </a:prstGeom>
          <a:solidFill>
            <a:srgbClr val="FFAF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421898" y="483312"/>
            <a:ext cx="220200" cy="220200"/>
          </a:xfrm>
          <a:prstGeom prst="rect">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421898" y="751368"/>
            <a:ext cx="220200" cy="220200"/>
          </a:xfrm>
          <a:prstGeom prst="rect">
            <a:avLst/>
          </a:prstGeom>
          <a:solidFill>
            <a:srgbClr val="FF4A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421898" y="1019424"/>
            <a:ext cx="220200" cy="220200"/>
          </a:xfrm>
          <a:prstGeom prst="rect">
            <a:avLst/>
          </a:prstGeom>
          <a:solidFill>
            <a:srgbClr val="9929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421898" y="1287480"/>
            <a:ext cx="220200" cy="220200"/>
          </a:xfrm>
          <a:prstGeom prst="rect">
            <a:avLst/>
          </a:prstGeom>
          <a:solidFill>
            <a:srgbClr val="0076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421898" y="1566778"/>
            <a:ext cx="220200" cy="220200"/>
          </a:xfrm>
          <a:prstGeom prst="rect">
            <a:avLst/>
          </a:prstGeom>
          <a:solidFill>
            <a:srgbClr val="009B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421898" y="1846077"/>
            <a:ext cx="220200" cy="220200"/>
          </a:xfrm>
          <a:prstGeom prst="rect">
            <a:avLst/>
          </a:prstGeom>
          <a:solidFill>
            <a:srgbClr val="00A8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1"/>
          <p:cNvPicPr preferRelativeResize="0"/>
          <p:nvPr/>
        </p:nvPicPr>
        <p:blipFill rotWithShape="1">
          <a:blip r:embed="rId4">
            <a:alphaModFix/>
          </a:blip>
          <a:srcRect/>
          <a:stretch/>
        </p:blipFill>
        <p:spPr>
          <a:xfrm>
            <a:off x="3152997" y="813750"/>
            <a:ext cx="5517200" cy="3625275"/>
          </a:xfrm>
          <a:prstGeom prst="rect">
            <a:avLst/>
          </a:prstGeom>
          <a:noFill/>
          <a:ln>
            <a:noFill/>
          </a:ln>
        </p:spPr>
      </p:pic>
      <p:pic>
        <p:nvPicPr>
          <p:cNvPr id="100" name="Google Shape;100;p1"/>
          <p:cNvPicPr preferRelativeResize="0"/>
          <p:nvPr/>
        </p:nvPicPr>
        <p:blipFill rotWithShape="1">
          <a:blip r:embed="rId5">
            <a:alphaModFix/>
          </a:blip>
          <a:srcRect/>
          <a:stretch/>
        </p:blipFill>
        <p:spPr>
          <a:xfrm>
            <a:off x="826011" y="569725"/>
            <a:ext cx="985429" cy="1655700"/>
          </a:xfrm>
          <a:prstGeom prst="rect">
            <a:avLst/>
          </a:prstGeom>
          <a:noFill/>
          <a:ln>
            <a:noFill/>
          </a:ln>
        </p:spPr>
      </p:pic>
      <p:pic>
        <p:nvPicPr>
          <p:cNvPr id="101" name="Google Shape;101;p1"/>
          <p:cNvPicPr preferRelativeResize="0"/>
          <p:nvPr/>
        </p:nvPicPr>
        <p:blipFill rotWithShape="1">
          <a:blip r:embed="rId6">
            <a:alphaModFix/>
          </a:blip>
          <a:srcRect/>
          <a:stretch/>
        </p:blipFill>
        <p:spPr>
          <a:xfrm>
            <a:off x="9625142" y="649352"/>
            <a:ext cx="1674474" cy="627275"/>
          </a:xfrm>
          <a:prstGeom prst="rect">
            <a:avLst/>
          </a:prstGeom>
          <a:noFill/>
          <a:ln>
            <a:noFill/>
          </a:ln>
        </p:spPr>
      </p:pic>
      <p:pic>
        <p:nvPicPr>
          <p:cNvPr id="102" name="Google Shape;102;p1"/>
          <p:cNvPicPr preferRelativeResize="0"/>
          <p:nvPr/>
        </p:nvPicPr>
        <p:blipFill rotWithShape="1">
          <a:blip r:embed="rId7">
            <a:alphaModFix/>
          </a:blip>
          <a:srcRect t="25536" b="53288"/>
          <a:stretch/>
        </p:blipFill>
        <p:spPr>
          <a:xfrm>
            <a:off x="683603" y="2225786"/>
            <a:ext cx="1817450" cy="815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1000"/>
                                        <p:tgtEl>
                                          <p:spTgt spid="9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1000"/>
                                        <p:tgtEl>
                                          <p:spTgt spid="100"/>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1000"/>
                                        <p:tgtEl>
                                          <p:spTgt spid="10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2" name="Google Shape;292;p5"/>
          <p:cNvSpPr/>
          <p:nvPr/>
        </p:nvSpPr>
        <p:spPr>
          <a:xfrm>
            <a:off x="1327650" y="1514700"/>
            <a:ext cx="9536700" cy="37023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5"/>
          <p:cNvSpPr txBox="1">
            <a:spLocks noGrp="1"/>
          </p:cNvSpPr>
          <p:nvPr>
            <p:ph type="ctrTitle"/>
          </p:nvPr>
        </p:nvSpPr>
        <p:spPr>
          <a:xfrm>
            <a:off x="1524000" y="1569163"/>
            <a:ext cx="9144000" cy="3367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990"/>
              <a:buNone/>
            </a:pPr>
            <a:r>
              <a:rPr lang="es-CL" sz="4300" b="1">
                <a:solidFill>
                  <a:schemeClr val="lt1"/>
                </a:solidFill>
                <a:latin typeface="Roboto"/>
                <a:ea typeface="Roboto"/>
                <a:cs typeface="Roboto"/>
                <a:sym typeface="Roboto"/>
              </a:rPr>
              <a:t>SE INVITA A PARTICIPAR A ESTUDIANTES de 5° BÁSICO A 4° AÑO DE ENSEÑANZA MEDIA DE ESCUELAS MUNICIPALES, SLEP, SUBVENCIONADAS Y PRIVADAS</a:t>
            </a:r>
            <a:endParaRPr sz="4300"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24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0" name="Google Shape;300;p6"/>
          <p:cNvSpPr txBox="1">
            <a:spLocks noGrp="1"/>
          </p:cNvSpPr>
          <p:nvPr>
            <p:ph type="body" idx="1"/>
          </p:nvPr>
        </p:nvSpPr>
        <p:spPr>
          <a:xfrm>
            <a:off x="846725" y="2839550"/>
            <a:ext cx="4839600" cy="3084900"/>
          </a:xfrm>
          <a:prstGeom prst="rect">
            <a:avLst/>
          </a:prstGeom>
          <a:noFill/>
          <a:ln>
            <a:noFill/>
          </a:ln>
        </p:spPr>
        <p:txBody>
          <a:bodyPr spcFirstLastPara="1" wrap="square" lIns="91425" tIns="45700" rIns="91425" bIns="45700" anchor="t" anchorCtr="0">
            <a:normAutofit/>
          </a:bodyPr>
          <a:lstStyle/>
          <a:p>
            <a:pPr marL="457200" lvl="0" indent="-349250" algn="l" rtl="0">
              <a:lnSpc>
                <a:spcPct val="115000"/>
              </a:lnSpc>
              <a:spcBef>
                <a:spcPts val="1200"/>
              </a:spcBef>
              <a:spcAft>
                <a:spcPts val="0"/>
              </a:spcAft>
              <a:buClr>
                <a:srgbClr val="FFFFFF"/>
              </a:buClr>
              <a:buSzPts val="1900"/>
              <a:buFont typeface="Roboto Medium"/>
              <a:buChar char="●"/>
            </a:pPr>
            <a:r>
              <a:rPr lang="es-CL" sz="1900">
                <a:solidFill>
                  <a:srgbClr val="FFFFFF"/>
                </a:solidFill>
                <a:latin typeface="Roboto Medium"/>
                <a:ea typeface="Roboto Medium"/>
                <a:cs typeface="Roboto Medium"/>
                <a:sym typeface="Roboto Medium"/>
              </a:rPr>
              <a:t>Participación Voluntaria</a:t>
            </a:r>
            <a:endParaRPr sz="1900">
              <a:solidFill>
                <a:srgbClr val="FFFFFF"/>
              </a:solidFill>
              <a:latin typeface="Roboto Medium"/>
              <a:ea typeface="Roboto Medium"/>
              <a:cs typeface="Roboto Medium"/>
              <a:sym typeface="Roboto Medium"/>
            </a:endParaRPr>
          </a:p>
          <a:p>
            <a:pPr marL="457200" lvl="0" indent="-349250" algn="l" rtl="0">
              <a:lnSpc>
                <a:spcPct val="115000"/>
              </a:lnSpc>
              <a:spcBef>
                <a:spcPts val="0"/>
              </a:spcBef>
              <a:spcAft>
                <a:spcPts val="0"/>
              </a:spcAft>
              <a:buClr>
                <a:srgbClr val="FFFFFF"/>
              </a:buClr>
              <a:buSzPts val="1900"/>
              <a:buFont typeface="Roboto Medium"/>
              <a:buChar char="●"/>
            </a:pPr>
            <a:r>
              <a:rPr lang="es-CL" sz="1900">
                <a:solidFill>
                  <a:srgbClr val="FFFFFF"/>
                </a:solidFill>
                <a:latin typeface="Roboto Medium"/>
                <a:ea typeface="Roboto Medium"/>
                <a:cs typeface="Roboto Medium"/>
                <a:sym typeface="Roboto Medium"/>
              </a:rPr>
              <a:t>Participación Confidencial </a:t>
            </a:r>
            <a:endParaRPr sz="1900">
              <a:solidFill>
                <a:srgbClr val="FFFFFF"/>
              </a:solidFill>
              <a:latin typeface="Roboto Medium"/>
              <a:ea typeface="Roboto Medium"/>
              <a:cs typeface="Roboto Medium"/>
              <a:sym typeface="Roboto Medium"/>
            </a:endParaRPr>
          </a:p>
          <a:p>
            <a:pPr marL="457200" lvl="0" indent="-349250" algn="l" rtl="0">
              <a:lnSpc>
                <a:spcPct val="115000"/>
              </a:lnSpc>
              <a:spcBef>
                <a:spcPts val="0"/>
              </a:spcBef>
              <a:spcAft>
                <a:spcPts val="0"/>
              </a:spcAft>
              <a:buClr>
                <a:srgbClr val="FFFFFF"/>
              </a:buClr>
              <a:buSzPts val="1900"/>
              <a:buFont typeface="Roboto Medium"/>
              <a:buChar char="●"/>
            </a:pPr>
            <a:r>
              <a:rPr lang="es-CL" sz="1900">
                <a:solidFill>
                  <a:srgbClr val="FFFFFF"/>
                </a:solidFill>
                <a:latin typeface="Roboto Medium"/>
                <a:ea typeface="Roboto Medium"/>
                <a:cs typeface="Roboto Medium"/>
                <a:sym typeface="Roboto Medium"/>
              </a:rPr>
              <a:t>Participación Deliberativa </a:t>
            </a:r>
            <a:endParaRPr sz="1900">
              <a:solidFill>
                <a:srgbClr val="FFFFFF"/>
              </a:solidFill>
              <a:latin typeface="Roboto Medium"/>
              <a:ea typeface="Roboto Medium"/>
              <a:cs typeface="Roboto Medium"/>
              <a:sym typeface="Roboto Medium"/>
            </a:endParaRPr>
          </a:p>
          <a:p>
            <a:pPr marL="457200" lvl="0" indent="-349250" algn="l" rtl="0">
              <a:lnSpc>
                <a:spcPct val="115000"/>
              </a:lnSpc>
              <a:spcBef>
                <a:spcPts val="0"/>
              </a:spcBef>
              <a:spcAft>
                <a:spcPts val="0"/>
              </a:spcAft>
              <a:buClr>
                <a:srgbClr val="FFFFFF"/>
              </a:buClr>
              <a:buSzPts val="1900"/>
              <a:buFont typeface="Roboto Medium"/>
              <a:buChar char="●"/>
            </a:pPr>
            <a:r>
              <a:rPr lang="es-CL" sz="1900">
                <a:solidFill>
                  <a:srgbClr val="FFFFFF"/>
                </a:solidFill>
                <a:latin typeface="Roboto Medium"/>
                <a:ea typeface="Roboto Medium"/>
                <a:cs typeface="Roboto Medium"/>
                <a:sym typeface="Roboto Medium"/>
              </a:rPr>
              <a:t>Participación Significativa </a:t>
            </a:r>
            <a:endParaRPr sz="1900">
              <a:solidFill>
                <a:srgbClr val="FFFFFF"/>
              </a:solidFill>
              <a:latin typeface="Roboto Medium"/>
              <a:ea typeface="Roboto Medium"/>
              <a:cs typeface="Roboto Medium"/>
              <a:sym typeface="Roboto Medium"/>
            </a:endParaRPr>
          </a:p>
          <a:p>
            <a:pPr marL="457200" lvl="0" indent="-349250" algn="l" rtl="0">
              <a:lnSpc>
                <a:spcPct val="115000"/>
              </a:lnSpc>
              <a:spcBef>
                <a:spcPts val="0"/>
              </a:spcBef>
              <a:spcAft>
                <a:spcPts val="0"/>
              </a:spcAft>
              <a:buClr>
                <a:srgbClr val="FFFFFF"/>
              </a:buClr>
              <a:buSzPts val="1900"/>
              <a:buFont typeface="Roboto Medium"/>
              <a:buChar char="●"/>
            </a:pPr>
            <a:r>
              <a:rPr lang="es-CL" sz="1900">
                <a:solidFill>
                  <a:srgbClr val="FFFFFF"/>
                </a:solidFill>
                <a:latin typeface="Roboto Medium"/>
                <a:ea typeface="Roboto Medium"/>
                <a:cs typeface="Roboto Medium"/>
                <a:sym typeface="Roboto Medium"/>
              </a:rPr>
              <a:t>Transparencia y Rendición de Cuentas </a:t>
            </a:r>
            <a:endParaRPr sz="1900">
              <a:solidFill>
                <a:srgbClr val="FFFFFF"/>
              </a:solidFill>
              <a:latin typeface="Roboto Medium"/>
              <a:ea typeface="Roboto Medium"/>
              <a:cs typeface="Roboto Medium"/>
              <a:sym typeface="Roboto Medium"/>
            </a:endParaRPr>
          </a:p>
          <a:p>
            <a:pPr marL="457200" lvl="0" indent="-349250" algn="l" rtl="0">
              <a:lnSpc>
                <a:spcPct val="115000"/>
              </a:lnSpc>
              <a:spcBef>
                <a:spcPts val="0"/>
              </a:spcBef>
              <a:spcAft>
                <a:spcPts val="0"/>
              </a:spcAft>
              <a:buClr>
                <a:srgbClr val="FFFFFF"/>
              </a:buClr>
              <a:buSzPts val="1900"/>
              <a:buFont typeface="Roboto Medium"/>
              <a:buChar char="●"/>
            </a:pPr>
            <a:r>
              <a:rPr lang="es-CL" sz="1900">
                <a:solidFill>
                  <a:srgbClr val="FFFFFF"/>
                </a:solidFill>
                <a:latin typeface="Roboto Medium"/>
                <a:ea typeface="Roboto Medium"/>
                <a:cs typeface="Roboto Medium"/>
                <a:sym typeface="Roboto Medium"/>
              </a:rPr>
              <a:t>Incidente</a:t>
            </a:r>
            <a:endParaRPr sz="1900">
              <a:solidFill>
                <a:srgbClr val="FFFFFF"/>
              </a:solidFill>
              <a:latin typeface="Roboto Medium"/>
              <a:ea typeface="Roboto Medium"/>
              <a:cs typeface="Roboto Medium"/>
              <a:sym typeface="Roboto Medium"/>
            </a:endParaRPr>
          </a:p>
        </p:txBody>
      </p:sp>
      <p:pic>
        <p:nvPicPr>
          <p:cNvPr id="301" name="Google Shape;301;p6"/>
          <p:cNvPicPr preferRelativeResize="0"/>
          <p:nvPr/>
        </p:nvPicPr>
        <p:blipFill rotWithShape="1">
          <a:blip r:embed="rId4">
            <a:alphaModFix/>
          </a:blip>
          <a:srcRect t="11323" r="48888" b="61403"/>
          <a:stretch/>
        </p:blipFill>
        <p:spPr>
          <a:xfrm>
            <a:off x="262975" y="1167128"/>
            <a:ext cx="5070427" cy="1521850"/>
          </a:xfrm>
          <a:prstGeom prst="rect">
            <a:avLst/>
          </a:prstGeom>
          <a:noFill/>
          <a:ln>
            <a:noFill/>
          </a:ln>
        </p:spPr>
      </p:pic>
      <p:pic>
        <p:nvPicPr>
          <p:cNvPr id="302" name="Google Shape;302;p6"/>
          <p:cNvPicPr preferRelativeResize="0"/>
          <p:nvPr/>
        </p:nvPicPr>
        <p:blipFill rotWithShape="1">
          <a:blip r:embed="rId5">
            <a:alphaModFix/>
          </a:blip>
          <a:srcRect/>
          <a:stretch/>
        </p:blipFill>
        <p:spPr>
          <a:xfrm>
            <a:off x="3924921" y="530000"/>
            <a:ext cx="11249777" cy="6327999"/>
          </a:xfrm>
          <a:prstGeom prst="rect">
            <a:avLst/>
          </a:prstGeom>
          <a:noFill/>
          <a:ln>
            <a:noFill/>
          </a:ln>
        </p:spPr>
      </p:pic>
      <p:pic>
        <p:nvPicPr>
          <p:cNvPr id="303" name="Google Shape;303;p6"/>
          <p:cNvPicPr preferRelativeResize="0"/>
          <p:nvPr/>
        </p:nvPicPr>
        <p:blipFill rotWithShape="1">
          <a:blip r:embed="rId6">
            <a:alphaModFix/>
          </a:blip>
          <a:srcRect l="30896"/>
          <a:stretch/>
        </p:blipFill>
        <p:spPr>
          <a:xfrm>
            <a:off x="7022896" y="0"/>
            <a:ext cx="8425324"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2"/>
                                        </p:tgtEl>
                                        <p:attrNameLst>
                                          <p:attrName>style.visibility</p:attrName>
                                        </p:attrNameLst>
                                      </p:cBhvr>
                                      <p:to>
                                        <p:strVal val="visible"/>
                                      </p:to>
                                    </p:set>
                                    <p:animEffect transition="in" filter="fade">
                                      <p:cBhvr>
                                        <p:cTn id="11" dur="900"/>
                                        <p:tgtEl>
                                          <p:spTgt spid="302"/>
                                        </p:tgtEl>
                                      </p:cBhvr>
                                    </p:animEffect>
                                  </p:childTnLst>
                                </p:cTn>
                              </p:par>
                            </p:childTnLst>
                          </p:cTn>
                        </p:par>
                        <p:par>
                          <p:cTn id="12" fill="hold">
                            <p:stCondLst>
                              <p:cond delay="1900"/>
                            </p:stCondLst>
                            <p:childTnLst>
                              <p:par>
                                <p:cTn id="13" presetID="10" presetClass="entr" presetSubtype="0" fill="hold" nodeType="after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fade">
                                      <p:cBhvr>
                                        <p:cTn id="15" dur="1000"/>
                                        <p:tgtEl>
                                          <p:spTgt spid="303"/>
                                        </p:tgtEl>
                                      </p:cBhvr>
                                    </p:animEffect>
                                  </p:childTnLst>
                                </p:cTn>
                              </p:par>
                            </p:childTnLst>
                          </p:cTn>
                        </p:par>
                        <p:par>
                          <p:cTn id="16" fill="hold">
                            <p:stCondLst>
                              <p:cond delay="2900"/>
                            </p:stCondLst>
                            <p:childTnLst>
                              <p:par>
                                <p:cTn id="17" presetID="10" presetClass="entr" presetSubtype="0" fill="hold" nodeType="afterEffect">
                                  <p:stCondLst>
                                    <p:cond delay="0"/>
                                  </p:stCondLst>
                                  <p:childTnLst>
                                    <p:set>
                                      <p:cBhvr>
                                        <p:cTn id="18" dur="1" fill="hold">
                                          <p:stCondLst>
                                            <p:cond delay="0"/>
                                          </p:stCondLst>
                                        </p:cTn>
                                        <p:tgtEl>
                                          <p:spTgt spid="300"/>
                                        </p:tgtEl>
                                        <p:attrNameLst>
                                          <p:attrName>style.visibility</p:attrName>
                                        </p:attrNameLst>
                                      </p:cBhvr>
                                      <p:to>
                                        <p:strVal val="visible"/>
                                      </p:to>
                                    </p:set>
                                    <p:animEffect transition="in" filter="fade">
                                      <p:cBhvr>
                                        <p:cTn id="19"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0" name="Google Shape;310;p8"/>
          <p:cNvSpPr txBox="1">
            <a:spLocks noGrp="1"/>
          </p:cNvSpPr>
          <p:nvPr>
            <p:ph type="subTitle" idx="1"/>
          </p:nvPr>
        </p:nvSpPr>
        <p:spPr>
          <a:xfrm>
            <a:off x="4336850" y="2566100"/>
            <a:ext cx="9092700" cy="20499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1000"/>
              </a:spcBef>
              <a:spcAft>
                <a:spcPts val="0"/>
              </a:spcAft>
              <a:buClr>
                <a:schemeClr val="lt1"/>
              </a:buClr>
              <a:buSzPts val="2000"/>
              <a:buFont typeface="Roboto"/>
              <a:buChar char="●"/>
            </a:pPr>
            <a:r>
              <a:rPr lang="es-CL" sz="2000" b="1">
                <a:solidFill>
                  <a:schemeClr val="lt1"/>
                </a:solidFill>
                <a:latin typeface="Roboto"/>
                <a:ea typeface="Roboto"/>
                <a:cs typeface="Roboto"/>
                <a:sym typeface="Roboto"/>
              </a:rPr>
              <a:t>Dos horas pedagógicas</a:t>
            </a:r>
            <a:endParaRPr sz="2000" b="1">
              <a:solidFill>
                <a:schemeClr val="lt1"/>
              </a:solidFill>
              <a:latin typeface="Roboto"/>
              <a:ea typeface="Roboto"/>
              <a:cs typeface="Roboto"/>
              <a:sym typeface="Roboto"/>
            </a:endParaRPr>
          </a:p>
          <a:p>
            <a:pPr marL="457200" lvl="0" indent="-355600" algn="l" rtl="0">
              <a:lnSpc>
                <a:spcPct val="150000"/>
              </a:lnSpc>
              <a:spcBef>
                <a:spcPts val="0"/>
              </a:spcBef>
              <a:spcAft>
                <a:spcPts val="0"/>
              </a:spcAft>
              <a:buClr>
                <a:schemeClr val="lt1"/>
              </a:buClr>
              <a:buSzPts val="2000"/>
              <a:buFont typeface="Roboto"/>
              <a:buChar char="●"/>
            </a:pPr>
            <a:r>
              <a:rPr lang="es-CL" sz="2000" b="1">
                <a:solidFill>
                  <a:schemeClr val="lt1"/>
                </a:solidFill>
                <a:latin typeface="Roboto"/>
                <a:ea typeface="Roboto"/>
                <a:cs typeface="Roboto"/>
                <a:sym typeface="Roboto"/>
              </a:rPr>
              <a:t>Didáctica acorde a las edades de los y las participantes</a:t>
            </a:r>
            <a:endParaRPr sz="2000" b="1">
              <a:solidFill>
                <a:schemeClr val="lt1"/>
              </a:solidFill>
              <a:latin typeface="Roboto"/>
              <a:ea typeface="Roboto"/>
              <a:cs typeface="Roboto"/>
              <a:sym typeface="Roboto"/>
            </a:endParaRPr>
          </a:p>
          <a:p>
            <a:pPr marL="457200" lvl="0" indent="-355600" algn="l" rtl="0">
              <a:lnSpc>
                <a:spcPct val="150000"/>
              </a:lnSpc>
              <a:spcBef>
                <a:spcPts val="0"/>
              </a:spcBef>
              <a:spcAft>
                <a:spcPts val="0"/>
              </a:spcAft>
              <a:buClr>
                <a:schemeClr val="lt1"/>
              </a:buClr>
              <a:buSzPts val="2000"/>
              <a:buFont typeface="Roboto"/>
              <a:buChar char="●"/>
            </a:pPr>
            <a:r>
              <a:rPr lang="es-CL" sz="2000" b="1">
                <a:solidFill>
                  <a:schemeClr val="lt1"/>
                </a:solidFill>
                <a:latin typeface="Roboto"/>
                <a:ea typeface="Roboto"/>
                <a:cs typeface="Roboto"/>
                <a:sym typeface="Roboto"/>
              </a:rPr>
              <a:t>Invita a un trabajo individual y colectivo</a:t>
            </a:r>
            <a:endParaRPr sz="2000" b="1">
              <a:solidFill>
                <a:schemeClr val="lt1"/>
              </a:solidFill>
              <a:latin typeface="Roboto"/>
              <a:ea typeface="Roboto"/>
              <a:cs typeface="Roboto"/>
              <a:sym typeface="Roboto"/>
            </a:endParaRPr>
          </a:p>
          <a:p>
            <a:pPr marL="457200" lvl="0" indent="-355600" algn="l" rtl="0">
              <a:lnSpc>
                <a:spcPct val="150000"/>
              </a:lnSpc>
              <a:spcBef>
                <a:spcPts val="0"/>
              </a:spcBef>
              <a:spcAft>
                <a:spcPts val="0"/>
              </a:spcAft>
              <a:buClr>
                <a:schemeClr val="lt1"/>
              </a:buClr>
              <a:buSzPts val="2000"/>
              <a:buFont typeface="Roboto"/>
              <a:buChar char="●"/>
            </a:pPr>
            <a:r>
              <a:rPr lang="es-CL" sz="2000" b="1">
                <a:solidFill>
                  <a:schemeClr val="lt1"/>
                </a:solidFill>
                <a:latin typeface="Roboto"/>
                <a:ea typeface="Roboto"/>
                <a:cs typeface="Roboto"/>
                <a:sym typeface="Roboto"/>
              </a:rPr>
              <a:t>Con propuestas de acción para vivir sin violencias</a:t>
            </a:r>
            <a:endParaRPr sz="2000" b="1">
              <a:solidFill>
                <a:schemeClr val="lt1"/>
              </a:solidFill>
              <a:latin typeface="Roboto"/>
              <a:ea typeface="Roboto"/>
              <a:cs typeface="Roboto"/>
              <a:sym typeface="Roboto"/>
            </a:endParaRPr>
          </a:p>
          <a:p>
            <a:pPr marL="457200" lvl="0" indent="0" algn="l" rtl="0">
              <a:lnSpc>
                <a:spcPct val="150000"/>
              </a:lnSpc>
              <a:spcBef>
                <a:spcPts val="1000"/>
              </a:spcBef>
              <a:spcAft>
                <a:spcPts val="0"/>
              </a:spcAft>
              <a:buSzPts val="2400"/>
              <a:buNone/>
            </a:pPr>
            <a:endParaRPr sz="2000" b="1">
              <a:solidFill>
                <a:schemeClr val="lt1"/>
              </a:solidFill>
              <a:latin typeface="Roboto"/>
              <a:ea typeface="Roboto"/>
              <a:cs typeface="Roboto"/>
              <a:sym typeface="Roboto"/>
            </a:endParaRPr>
          </a:p>
        </p:txBody>
      </p:sp>
      <p:pic>
        <p:nvPicPr>
          <p:cNvPr id="311" name="Google Shape;311;p8"/>
          <p:cNvPicPr preferRelativeResize="0"/>
          <p:nvPr/>
        </p:nvPicPr>
        <p:blipFill rotWithShape="1">
          <a:blip r:embed="rId4">
            <a:alphaModFix/>
          </a:blip>
          <a:srcRect t="38545" r="57246" b="35688"/>
          <a:stretch/>
        </p:blipFill>
        <p:spPr>
          <a:xfrm>
            <a:off x="-490400" y="2678300"/>
            <a:ext cx="4427074" cy="1500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700"/>
                                        <p:tgtEl>
                                          <p:spTgt spid="311"/>
                                        </p:tgtEl>
                                      </p:cBhvr>
                                    </p:animEffect>
                                  </p:childTnLst>
                                </p:cTn>
                              </p:par>
                            </p:childTnLst>
                          </p:cTn>
                        </p:par>
                        <p:par>
                          <p:cTn id="8" fill="hold">
                            <p:stCondLst>
                              <p:cond delay="1700"/>
                            </p:stCondLst>
                            <p:childTnLst>
                              <p:par>
                                <p:cTn id="9" presetID="10" presetClass="entr" presetSubtype="0" fill="hold" nodeType="afterEffect">
                                  <p:stCondLst>
                                    <p:cond delay="0"/>
                                  </p:stCondLst>
                                  <p:childTnLst>
                                    <p:set>
                                      <p:cBhvr>
                                        <p:cTn id="10" dur="1" fill="hold">
                                          <p:stCondLst>
                                            <p:cond delay="0"/>
                                          </p:stCondLst>
                                        </p:cTn>
                                        <p:tgtEl>
                                          <p:spTgt spid="310"/>
                                        </p:tgtEl>
                                        <p:attrNameLst>
                                          <p:attrName>style.visibility</p:attrName>
                                        </p:attrNameLst>
                                      </p:cBhvr>
                                      <p:to>
                                        <p:strVal val="visible"/>
                                      </p:to>
                                    </p:set>
                                    <p:animEffect transition="in" filter="fade">
                                      <p:cBhvr>
                                        <p:cTn id="11"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8" name="Google Shape;318;p10"/>
          <p:cNvSpPr txBox="1">
            <a:spLocks noGrp="1"/>
          </p:cNvSpPr>
          <p:nvPr>
            <p:ph type="subTitle" idx="1"/>
          </p:nvPr>
        </p:nvSpPr>
        <p:spPr>
          <a:xfrm>
            <a:off x="1423500" y="2418735"/>
            <a:ext cx="9345000" cy="3653815"/>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Clr>
                <a:schemeClr val="lt1"/>
              </a:buClr>
              <a:buSzPts val="2400"/>
              <a:buFont typeface="Roboto"/>
              <a:buChar char="●"/>
            </a:pPr>
            <a:r>
              <a:rPr lang="es-CL" b="1">
                <a:solidFill>
                  <a:schemeClr val="lt1"/>
                </a:solidFill>
                <a:latin typeface="Roboto"/>
                <a:ea typeface="Roboto"/>
                <a:cs typeface="Roboto"/>
                <a:sym typeface="Roboto"/>
              </a:rPr>
              <a:t>Capacitación a docente responsable del proceso en el establecimiento.</a:t>
            </a:r>
            <a:endParaRPr/>
          </a:p>
          <a:p>
            <a:pPr marL="457200" lvl="0" indent="-381000" algn="l" rtl="0">
              <a:lnSpc>
                <a:spcPct val="115000"/>
              </a:lnSpc>
              <a:spcBef>
                <a:spcPts val="1000"/>
              </a:spcBef>
              <a:spcAft>
                <a:spcPts val="0"/>
              </a:spcAft>
              <a:buClr>
                <a:schemeClr val="lt1"/>
              </a:buClr>
              <a:buSzPts val="2400"/>
              <a:buFont typeface="Roboto"/>
              <a:buChar char="●"/>
            </a:pPr>
            <a:r>
              <a:rPr lang="es-CL" b="1">
                <a:solidFill>
                  <a:schemeClr val="lt1"/>
                </a:solidFill>
                <a:latin typeface="Roboto"/>
                <a:ea typeface="Roboto"/>
                <a:cs typeface="Roboto"/>
                <a:sym typeface="Roboto"/>
              </a:rPr>
              <a:t>Se entregará a cada establecimiento todo el material necesario para la jornada.</a:t>
            </a:r>
            <a:endParaRPr/>
          </a:p>
          <a:p>
            <a:pPr marL="457200" lvl="0" indent="-381000" algn="l" rtl="0">
              <a:lnSpc>
                <a:spcPct val="115000"/>
              </a:lnSpc>
              <a:spcBef>
                <a:spcPts val="1000"/>
              </a:spcBef>
              <a:spcAft>
                <a:spcPts val="0"/>
              </a:spcAft>
              <a:buClr>
                <a:schemeClr val="lt1"/>
              </a:buClr>
              <a:buSzPts val="2400"/>
              <a:buFont typeface="Roboto"/>
              <a:buChar char="●"/>
            </a:pPr>
            <a:r>
              <a:rPr lang="es-CL" b="1" u="sng">
                <a:solidFill>
                  <a:srgbClr val="9CC2E5"/>
                </a:solidFill>
                <a:latin typeface="Roboto"/>
                <a:ea typeface="Roboto"/>
                <a:cs typeface="Roboto"/>
                <a:sym typeface="Roboto"/>
                <a:hlinkClick r:id="rId4">
                  <a:extLst>
                    <a:ext uri="{A12FA001-AC4F-418D-AE19-62706E023703}">
                      <ahyp:hlinkClr xmlns:ahyp="http://schemas.microsoft.com/office/drawing/2018/hyperlinkcolor" val="tx"/>
                    </a:ext>
                  </a:extLst>
                </a:hlinkClick>
              </a:rPr>
              <a:t>En www.escucharnos.cl</a:t>
            </a:r>
            <a:r>
              <a:rPr lang="es-CL" b="1">
                <a:solidFill>
                  <a:srgbClr val="9CC2E5"/>
                </a:solidFill>
                <a:latin typeface="Roboto"/>
                <a:ea typeface="Roboto"/>
                <a:cs typeface="Roboto"/>
                <a:sym typeface="Roboto"/>
              </a:rPr>
              <a:t> </a:t>
            </a:r>
            <a:r>
              <a:rPr lang="es-CL" b="1">
                <a:solidFill>
                  <a:schemeClr val="lt1"/>
                </a:solidFill>
                <a:latin typeface="Roboto"/>
                <a:ea typeface="Roboto"/>
                <a:cs typeface="Roboto"/>
                <a:sym typeface="Roboto"/>
              </a:rPr>
              <a:t>se pone a disposición material informativo de la jornada y del proceso en general-</a:t>
            </a:r>
            <a:endParaRPr b="1">
              <a:solidFill>
                <a:schemeClr val="lt1"/>
              </a:solidFill>
              <a:latin typeface="Roboto"/>
              <a:ea typeface="Roboto"/>
              <a:cs typeface="Roboto"/>
              <a:sym typeface="Roboto"/>
            </a:endParaRPr>
          </a:p>
          <a:p>
            <a:pPr marL="457200" lvl="0" indent="-381000" algn="l" rtl="0">
              <a:lnSpc>
                <a:spcPct val="115000"/>
              </a:lnSpc>
              <a:spcBef>
                <a:spcPts val="0"/>
              </a:spcBef>
              <a:spcAft>
                <a:spcPts val="0"/>
              </a:spcAft>
              <a:buClr>
                <a:schemeClr val="lt1"/>
              </a:buClr>
              <a:buSzPts val="2400"/>
              <a:buFont typeface="Roboto"/>
              <a:buChar char="●"/>
            </a:pPr>
            <a:r>
              <a:rPr lang="es-CL" b="1">
                <a:solidFill>
                  <a:schemeClr val="lt1"/>
                </a:solidFill>
                <a:latin typeface="Roboto"/>
                <a:ea typeface="Roboto"/>
                <a:cs typeface="Roboto"/>
                <a:sym typeface="Roboto"/>
              </a:rPr>
              <a:t>Apoyará el trabajo en escuela un equipo de gestión territorial</a:t>
            </a:r>
            <a:endParaRPr b="1">
              <a:solidFill>
                <a:schemeClr val="lt1"/>
              </a:solidFill>
              <a:latin typeface="Roboto"/>
              <a:ea typeface="Roboto"/>
              <a:cs typeface="Roboto"/>
              <a:sym typeface="Roboto"/>
            </a:endParaRPr>
          </a:p>
        </p:txBody>
      </p:sp>
      <p:pic>
        <p:nvPicPr>
          <p:cNvPr id="319" name="Google Shape;319;p10"/>
          <p:cNvPicPr preferRelativeResize="0"/>
          <p:nvPr/>
        </p:nvPicPr>
        <p:blipFill rotWithShape="1">
          <a:blip r:embed="rId5">
            <a:alphaModFix/>
          </a:blip>
          <a:srcRect t="43250" b="28323"/>
          <a:stretch/>
        </p:blipFill>
        <p:spPr>
          <a:xfrm>
            <a:off x="483750" y="353000"/>
            <a:ext cx="10452725" cy="194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8"/>
                                        </p:tgtEl>
                                        <p:attrNameLst>
                                          <p:attrName>style.visibility</p:attrName>
                                        </p:attrNameLst>
                                      </p:cBhvr>
                                      <p:to>
                                        <p:strVal val="visible"/>
                                      </p:to>
                                    </p:set>
                                    <p:animEffect transition="in" filter="fade">
                                      <p:cBhvr>
                                        <p:cTn id="11"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6" name="Google Shape;326;p12"/>
          <p:cNvSpPr txBox="1"/>
          <p:nvPr/>
        </p:nvSpPr>
        <p:spPr>
          <a:xfrm>
            <a:off x="1858781" y="513702"/>
            <a:ext cx="879922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4400" b="1" i="0" u="none" strike="noStrike" cap="none">
                <a:solidFill>
                  <a:schemeClr val="lt1"/>
                </a:solidFill>
                <a:latin typeface="Roboto Medium"/>
                <a:ea typeface="Roboto Medium"/>
                <a:cs typeface="Roboto Medium"/>
                <a:sym typeface="Roboto Medium"/>
              </a:rPr>
              <a:t>Jornada de participación en aula</a:t>
            </a:r>
            <a:endParaRPr/>
          </a:p>
        </p:txBody>
      </p:sp>
      <p:grpSp>
        <p:nvGrpSpPr>
          <p:cNvPr id="327" name="Google Shape;327;p12"/>
          <p:cNvGrpSpPr/>
          <p:nvPr/>
        </p:nvGrpSpPr>
        <p:grpSpPr>
          <a:xfrm>
            <a:off x="429716" y="1559158"/>
            <a:ext cx="7620000" cy="5046693"/>
            <a:chOff x="0" y="0"/>
            <a:chExt cx="7620000" cy="5046693"/>
          </a:xfrm>
        </p:grpSpPr>
        <p:sp>
          <p:nvSpPr>
            <p:cNvPr id="328" name="Google Shape;328;p12"/>
            <p:cNvSpPr/>
            <p:nvPr/>
          </p:nvSpPr>
          <p:spPr>
            <a:xfrm rot="5400000">
              <a:off x="-271425" y="273587"/>
              <a:ext cx="1809502" cy="1266651"/>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2"/>
            <p:cNvSpPr txBox="1"/>
            <p:nvPr/>
          </p:nvSpPr>
          <p:spPr>
            <a:xfrm>
              <a:off x="1" y="635488"/>
              <a:ext cx="1266651" cy="54285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Introducción</a:t>
              </a:r>
              <a:endParaRPr/>
            </a:p>
          </p:txBody>
        </p:sp>
        <p:sp>
          <p:nvSpPr>
            <p:cNvPr id="330" name="Google Shape;330;p12"/>
            <p:cNvSpPr/>
            <p:nvPr/>
          </p:nvSpPr>
          <p:spPr>
            <a:xfrm rot="5400000">
              <a:off x="3855238" y="-2588586"/>
              <a:ext cx="1176176" cy="6353349"/>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txBox="1"/>
            <p:nvPr/>
          </p:nvSpPr>
          <p:spPr>
            <a:xfrm>
              <a:off x="1266652" y="57416"/>
              <a:ext cx="6295933" cy="1061344"/>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Presentación de video introductorio y motivacional</a:t>
              </a:r>
              <a:endParaRPr/>
            </a:p>
          </p:txBody>
        </p:sp>
        <p:sp>
          <p:nvSpPr>
            <p:cNvPr id="332" name="Google Shape;332;p12"/>
            <p:cNvSpPr/>
            <p:nvPr/>
          </p:nvSpPr>
          <p:spPr>
            <a:xfrm rot="5400000">
              <a:off x="-271425" y="1891102"/>
              <a:ext cx="1809502" cy="1266651"/>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txBox="1"/>
            <p:nvPr/>
          </p:nvSpPr>
          <p:spPr>
            <a:xfrm>
              <a:off x="1" y="2253003"/>
              <a:ext cx="1266651" cy="54285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Trabajo individual</a:t>
              </a:r>
              <a:endParaRPr/>
            </a:p>
          </p:txBody>
        </p:sp>
        <p:sp>
          <p:nvSpPr>
            <p:cNvPr id="334" name="Google Shape;334;p12"/>
            <p:cNvSpPr/>
            <p:nvPr/>
          </p:nvSpPr>
          <p:spPr>
            <a:xfrm rot="5400000">
              <a:off x="3855238" y="-968909"/>
              <a:ext cx="1176176" cy="6353349"/>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2"/>
            <p:cNvSpPr txBox="1"/>
            <p:nvPr/>
          </p:nvSpPr>
          <p:spPr>
            <a:xfrm>
              <a:off x="1266652" y="1677093"/>
              <a:ext cx="6295933" cy="1061344"/>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Registro de </a:t>
              </a:r>
              <a:r>
                <a:rPr lang="es-CL" sz="1600" b="0" i="0" u="sng" strike="noStrike" cap="none">
                  <a:solidFill>
                    <a:srgbClr val="000000"/>
                  </a:solidFill>
                  <a:latin typeface="Roboto Medium"/>
                  <a:ea typeface="Roboto Medium"/>
                  <a:cs typeface="Roboto Medium"/>
                  <a:sym typeface="Roboto Medium"/>
                </a:rPr>
                <a:t>preocupación </a:t>
              </a:r>
              <a:r>
                <a:rPr lang="es-CL" sz="1600" b="0" i="0" u="none" strike="noStrike" cap="none">
                  <a:solidFill>
                    <a:srgbClr val="000000"/>
                  </a:solidFill>
                  <a:latin typeface="Roboto Medium"/>
                  <a:ea typeface="Roboto Medium"/>
                  <a:cs typeface="Roboto Medium"/>
                  <a:sym typeface="Roboto Medium"/>
                </a:rPr>
                <a:t>principal de cada estudiante frente a la violencia entre cuatro ámbitos: familia, escuela, barrio y redes sociales</a:t>
              </a:r>
              <a:endParaRPr/>
            </a:p>
          </p:txBody>
        </p:sp>
        <p:sp>
          <p:nvSpPr>
            <p:cNvPr id="336" name="Google Shape;336;p12"/>
            <p:cNvSpPr/>
            <p:nvPr/>
          </p:nvSpPr>
          <p:spPr>
            <a:xfrm rot="5400000">
              <a:off x="-271425" y="3508617"/>
              <a:ext cx="1809502" cy="1266651"/>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2"/>
            <p:cNvSpPr txBox="1"/>
            <p:nvPr/>
          </p:nvSpPr>
          <p:spPr>
            <a:xfrm>
              <a:off x="1" y="3870518"/>
              <a:ext cx="1266651" cy="54285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Trabajo grupal</a:t>
              </a:r>
              <a:endParaRPr/>
            </a:p>
          </p:txBody>
        </p:sp>
        <p:sp>
          <p:nvSpPr>
            <p:cNvPr id="338" name="Google Shape;338;p12"/>
            <p:cNvSpPr/>
            <p:nvPr/>
          </p:nvSpPr>
          <p:spPr>
            <a:xfrm rot="5400000">
              <a:off x="3855238" y="648605"/>
              <a:ext cx="1176176" cy="6353349"/>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2"/>
            <p:cNvSpPr txBox="1"/>
            <p:nvPr/>
          </p:nvSpPr>
          <p:spPr>
            <a:xfrm>
              <a:off x="1266652" y="3294607"/>
              <a:ext cx="6295933" cy="1061344"/>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Deliberación frente a los </a:t>
              </a:r>
              <a:r>
                <a:rPr lang="es-CL" sz="1600" b="0" i="0" u="sng" strike="noStrike" cap="none">
                  <a:solidFill>
                    <a:srgbClr val="000000"/>
                  </a:solidFill>
                  <a:latin typeface="Roboto Medium"/>
                  <a:ea typeface="Roboto Medium"/>
                  <a:cs typeface="Roboto Medium"/>
                  <a:sym typeface="Roboto Medium"/>
                </a:rPr>
                <a:t>ámbitos priorizados </a:t>
              </a:r>
              <a:r>
                <a:rPr lang="es-CL" sz="1600" b="0" i="0" u="none" strike="noStrike" cap="none">
                  <a:solidFill>
                    <a:srgbClr val="000000"/>
                  </a:solidFill>
                  <a:latin typeface="Roboto Medium"/>
                  <a:ea typeface="Roboto Medium"/>
                  <a:cs typeface="Roboto Medium"/>
                  <a:sym typeface="Roboto Medium"/>
                </a:rPr>
                <a:t>por el curso. Construcción de propuestas de acción frente al ámbito considerado más relevante</a:t>
              </a:r>
              <a:endParaRPr/>
            </a:p>
          </p:txBody>
        </p:sp>
      </p:grpSp>
      <p:sp>
        <p:nvSpPr>
          <p:cNvPr id="340" name="Google Shape;340;p12"/>
          <p:cNvSpPr txBox="1"/>
          <p:nvPr/>
        </p:nvSpPr>
        <p:spPr>
          <a:xfrm>
            <a:off x="8424472" y="3387772"/>
            <a:ext cx="27432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400" b="0" i="0" u="none" strike="noStrike" cap="none" dirty="0">
                <a:solidFill>
                  <a:schemeClr val="lt1"/>
                </a:solidFill>
                <a:latin typeface="Roboto Medium"/>
                <a:ea typeface="Roboto Medium"/>
                <a:cs typeface="Roboto Medium"/>
                <a:sym typeface="Roboto Medium"/>
              </a:rPr>
              <a:t>A realizar la última semana de agosto.</a:t>
            </a: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s-CL" sz="2400" b="0" i="0" u="none" strike="noStrike" cap="none" dirty="0">
                <a:solidFill>
                  <a:schemeClr val="lt1"/>
                </a:solidFill>
                <a:latin typeface="Roboto Medium"/>
                <a:ea typeface="Roboto Medium"/>
                <a:cs typeface="Roboto Medium"/>
                <a:sym typeface="Roboto Medium"/>
              </a:rPr>
              <a:t>La escuela define el día y hora de la jornada.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7" name="Google Shape;347;p13"/>
          <p:cNvSpPr txBox="1"/>
          <p:nvPr/>
        </p:nvSpPr>
        <p:spPr>
          <a:xfrm>
            <a:off x="501193" y="323532"/>
            <a:ext cx="11614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4400" b="1" i="0" u="none" strike="noStrike" cap="none">
                <a:solidFill>
                  <a:schemeClr val="lt1"/>
                </a:solidFill>
                <a:latin typeface="Roboto Medium"/>
                <a:ea typeface="Roboto Medium"/>
                <a:cs typeface="Roboto Medium"/>
                <a:sym typeface="Roboto Medium"/>
              </a:rPr>
              <a:t>Materiales de la jornada</a:t>
            </a:r>
            <a:endParaRPr/>
          </a:p>
        </p:txBody>
      </p:sp>
      <p:pic>
        <p:nvPicPr>
          <p:cNvPr id="348" name="Google Shape;348;p13"/>
          <p:cNvPicPr preferRelativeResize="0"/>
          <p:nvPr/>
        </p:nvPicPr>
        <p:blipFill rotWithShape="1">
          <a:blip r:embed="rId4">
            <a:alphaModFix/>
          </a:blip>
          <a:srcRect/>
          <a:stretch/>
        </p:blipFill>
        <p:spPr>
          <a:xfrm>
            <a:off x="634825" y="1457077"/>
            <a:ext cx="3233149" cy="4473953"/>
          </a:xfrm>
          <a:prstGeom prst="rect">
            <a:avLst/>
          </a:prstGeom>
          <a:noFill/>
          <a:ln>
            <a:noFill/>
          </a:ln>
          <a:effectLst>
            <a:outerShdw blurRad="57150" dist="76200" dir="2640000" algn="bl" rotWithShape="0">
              <a:srgbClr val="000000">
                <a:alpha val="38000"/>
              </a:srgbClr>
            </a:outerShdw>
          </a:effectLst>
        </p:spPr>
      </p:pic>
      <p:pic>
        <p:nvPicPr>
          <p:cNvPr id="349" name="Google Shape;349;p13"/>
          <p:cNvPicPr preferRelativeResize="0"/>
          <p:nvPr/>
        </p:nvPicPr>
        <p:blipFill rotWithShape="1">
          <a:blip r:embed="rId5">
            <a:alphaModFix/>
          </a:blip>
          <a:srcRect/>
          <a:stretch/>
        </p:blipFill>
        <p:spPr>
          <a:xfrm>
            <a:off x="4324203" y="1457077"/>
            <a:ext cx="3292769" cy="4534574"/>
          </a:xfrm>
          <a:prstGeom prst="rect">
            <a:avLst/>
          </a:prstGeom>
          <a:noFill/>
          <a:ln>
            <a:noFill/>
          </a:ln>
          <a:effectLst>
            <a:outerShdw blurRad="57150" dist="76200" dir="2640000" algn="bl" rotWithShape="0">
              <a:srgbClr val="000000">
                <a:alpha val="38000"/>
              </a:srgbClr>
            </a:outerShdw>
          </a:effectLst>
        </p:spPr>
      </p:pic>
      <p:pic>
        <p:nvPicPr>
          <p:cNvPr id="350" name="Google Shape;350;p13"/>
          <p:cNvPicPr preferRelativeResize="0"/>
          <p:nvPr/>
        </p:nvPicPr>
        <p:blipFill rotWithShape="1">
          <a:blip r:embed="rId6">
            <a:alphaModFix/>
          </a:blip>
          <a:srcRect/>
          <a:stretch/>
        </p:blipFill>
        <p:spPr>
          <a:xfrm>
            <a:off x="8073209" y="1457075"/>
            <a:ext cx="3307691" cy="4534575"/>
          </a:xfrm>
          <a:prstGeom prst="rect">
            <a:avLst/>
          </a:prstGeom>
          <a:noFill/>
          <a:ln>
            <a:noFill/>
          </a:ln>
          <a:effectLst>
            <a:outerShdw blurRad="57150" dist="76200" dir="2640000" algn="bl" rotWithShape="0">
              <a:srgbClr val="000000">
                <a:alpha val="38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1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56" name="Google Shape;356;p14"/>
          <p:cNvPicPr preferRelativeResize="0"/>
          <p:nvPr/>
        </p:nvPicPr>
        <p:blipFill rotWithShape="1">
          <a:blip r:embed="rId4">
            <a:alphaModFix/>
          </a:blip>
          <a:srcRect l="5938" t="18951" r="3669" b="17215"/>
          <a:stretch/>
        </p:blipFill>
        <p:spPr>
          <a:xfrm>
            <a:off x="834045" y="1089450"/>
            <a:ext cx="10635675" cy="5307599"/>
          </a:xfrm>
          <a:prstGeom prst="rect">
            <a:avLst/>
          </a:prstGeom>
          <a:noFill/>
          <a:ln>
            <a:noFill/>
          </a:ln>
        </p:spPr>
      </p:pic>
      <p:sp>
        <p:nvSpPr>
          <p:cNvPr id="357" name="Google Shape;357;p14"/>
          <p:cNvSpPr txBox="1"/>
          <p:nvPr/>
        </p:nvSpPr>
        <p:spPr>
          <a:xfrm>
            <a:off x="218755" y="379389"/>
            <a:ext cx="116148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2600" b="1">
                <a:solidFill>
                  <a:schemeClr val="lt1"/>
                </a:solidFill>
                <a:latin typeface="Roboto Medium"/>
                <a:ea typeface="Roboto Medium"/>
                <a:cs typeface="Roboto Medium"/>
                <a:sym typeface="Roboto Medium"/>
              </a:rPr>
              <a:t>Paso a paso</a:t>
            </a:r>
            <a:r>
              <a:rPr lang="es-CL" sz="2600" b="1" i="0" u="none" strike="noStrike" cap="none">
                <a:solidFill>
                  <a:schemeClr val="lt1"/>
                </a:solidFill>
                <a:latin typeface="Roboto Medium"/>
                <a:ea typeface="Roboto Medium"/>
                <a:cs typeface="Roboto Medium"/>
                <a:sym typeface="Roboto Medium"/>
              </a:rPr>
              <a:t> de la jornada de participaci</a:t>
            </a:r>
            <a:r>
              <a:rPr lang="es-CL" sz="2600" b="1">
                <a:solidFill>
                  <a:schemeClr val="lt1"/>
                </a:solidFill>
                <a:latin typeface="Roboto Medium"/>
                <a:ea typeface="Roboto Medium"/>
                <a:cs typeface="Roboto Medium"/>
                <a:sym typeface="Roboto Medium"/>
              </a:rPr>
              <a:t>ón</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27"/>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63" name="Google Shape;363;p27"/>
          <p:cNvPicPr preferRelativeResize="0"/>
          <p:nvPr/>
        </p:nvPicPr>
        <p:blipFill>
          <a:blip r:embed="rId4">
            <a:alphaModFix/>
          </a:blip>
          <a:stretch>
            <a:fillRect/>
          </a:stretch>
        </p:blipFill>
        <p:spPr>
          <a:xfrm>
            <a:off x="695650" y="1212575"/>
            <a:ext cx="3387051" cy="4791051"/>
          </a:xfrm>
          <a:prstGeom prst="rect">
            <a:avLst/>
          </a:prstGeom>
          <a:noFill/>
          <a:ln>
            <a:noFill/>
          </a:ln>
          <a:effectLst>
            <a:outerShdw blurRad="57150" dist="104775" dir="3000000" algn="bl" rotWithShape="0">
              <a:srgbClr val="000000">
                <a:alpha val="50000"/>
              </a:srgbClr>
            </a:outerShdw>
          </a:effectLst>
        </p:spPr>
      </p:pic>
      <p:pic>
        <p:nvPicPr>
          <p:cNvPr id="364" name="Google Shape;364;p27"/>
          <p:cNvPicPr preferRelativeResize="0"/>
          <p:nvPr/>
        </p:nvPicPr>
        <p:blipFill>
          <a:blip r:embed="rId4">
            <a:alphaModFix/>
          </a:blip>
          <a:stretch>
            <a:fillRect/>
          </a:stretch>
        </p:blipFill>
        <p:spPr>
          <a:xfrm>
            <a:off x="4834525" y="449750"/>
            <a:ext cx="6909001" cy="9772924"/>
          </a:xfrm>
          <a:prstGeom prst="rect">
            <a:avLst/>
          </a:prstGeom>
          <a:noFill/>
          <a:ln>
            <a:noFill/>
          </a:ln>
          <a:effectLst>
            <a:outerShdw blurRad="57150" dist="104775" dir="3000000" algn="bl" rotWithShape="0">
              <a:srgbClr val="000000">
                <a:alpha val="50000"/>
              </a:srgbClr>
            </a:outerShdw>
          </a:effectLst>
        </p:spPr>
      </p:pic>
      <p:sp>
        <p:nvSpPr>
          <p:cNvPr id="365" name="Google Shape;365;p27"/>
          <p:cNvSpPr txBox="1"/>
          <p:nvPr/>
        </p:nvSpPr>
        <p:spPr>
          <a:xfrm>
            <a:off x="707115" y="345661"/>
            <a:ext cx="28959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3300" b="1">
                <a:solidFill>
                  <a:schemeClr val="lt1"/>
                </a:solidFill>
                <a:latin typeface="Roboto Medium"/>
                <a:ea typeface="Roboto Medium"/>
                <a:cs typeface="Roboto Medium"/>
                <a:sym typeface="Roboto Medium"/>
              </a:rPr>
              <a:t>Mi voto</a:t>
            </a:r>
            <a:endParaRPr sz="3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71" name="Google Shape;371;p40"/>
          <p:cNvPicPr preferRelativeResize="0"/>
          <p:nvPr/>
        </p:nvPicPr>
        <p:blipFill>
          <a:blip r:embed="rId4">
            <a:alphaModFix/>
          </a:blip>
          <a:stretch>
            <a:fillRect/>
          </a:stretch>
        </p:blipFill>
        <p:spPr>
          <a:xfrm>
            <a:off x="818850" y="1494500"/>
            <a:ext cx="3103049" cy="4343875"/>
          </a:xfrm>
          <a:prstGeom prst="rect">
            <a:avLst/>
          </a:prstGeom>
          <a:noFill/>
          <a:ln>
            <a:noFill/>
          </a:ln>
          <a:effectLst>
            <a:outerShdw blurRad="57150" dist="57150" dir="1560000" algn="bl" rotWithShape="0">
              <a:srgbClr val="000000">
                <a:alpha val="32000"/>
              </a:srgbClr>
            </a:outerShdw>
          </a:effectLst>
        </p:spPr>
      </p:pic>
      <p:pic>
        <p:nvPicPr>
          <p:cNvPr id="372" name="Google Shape;372;p40"/>
          <p:cNvPicPr preferRelativeResize="0"/>
          <p:nvPr/>
        </p:nvPicPr>
        <p:blipFill>
          <a:blip r:embed="rId4">
            <a:alphaModFix/>
          </a:blip>
          <a:stretch>
            <a:fillRect/>
          </a:stretch>
        </p:blipFill>
        <p:spPr>
          <a:xfrm>
            <a:off x="4729675" y="457401"/>
            <a:ext cx="6877175" cy="9627100"/>
          </a:xfrm>
          <a:prstGeom prst="rect">
            <a:avLst/>
          </a:prstGeom>
          <a:noFill/>
          <a:ln>
            <a:noFill/>
          </a:ln>
        </p:spPr>
      </p:pic>
      <p:sp>
        <p:nvSpPr>
          <p:cNvPr id="373" name="Google Shape;373;p40"/>
          <p:cNvSpPr txBox="1"/>
          <p:nvPr/>
        </p:nvSpPr>
        <p:spPr>
          <a:xfrm>
            <a:off x="707115" y="345661"/>
            <a:ext cx="28959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3300" b="1">
                <a:solidFill>
                  <a:schemeClr val="lt1"/>
                </a:solidFill>
                <a:latin typeface="Roboto Medium"/>
                <a:ea typeface="Roboto Medium"/>
                <a:cs typeface="Roboto Medium"/>
                <a:sym typeface="Roboto Medium"/>
              </a:rPr>
              <a:t>Afiche</a:t>
            </a:r>
            <a:endParaRPr sz="3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1"/>
          <p:cNvPicPr preferRelativeResize="0"/>
          <p:nvPr/>
        </p:nvPicPr>
        <p:blipFill rotWithShape="1">
          <a:blip r:embed="rId3">
            <a:alphaModFix/>
          </a:blip>
          <a:srcRect/>
          <a:stretch/>
        </p:blipFill>
        <p:spPr>
          <a:xfrm>
            <a:off x="0" y="8"/>
            <a:ext cx="12192000" cy="6857989"/>
          </a:xfrm>
          <a:prstGeom prst="rect">
            <a:avLst/>
          </a:prstGeom>
          <a:noFill/>
          <a:ln>
            <a:noFill/>
          </a:ln>
        </p:spPr>
      </p:pic>
      <p:pic>
        <p:nvPicPr>
          <p:cNvPr id="379" name="Google Shape;379;p41"/>
          <p:cNvPicPr preferRelativeResize="0"/>
          <p:nvPr/>
        </p:nvPicPr>
        <p:blipFill rotWithShape="1">
          <a:blip r:embed="rId4">
            <a:alphaModFix/>
          </a:blip>
          <a:srcRect/>
          <a:stretch/>
        </p:blipFill>
        <p:spPr>
          <a:xfrm>
            <a:off x="-8" y="1094588"/>
            <a:ext cx="5954802" cy="5763402"/>
          </a:xfrm>
          <a:prstGeom prst="rect">
            <a:avLst/>
          </a:prstGeom>
          <a:noFill/>
          <a:ln>
            <a:noFill/>
          </a:ln>
        </p:spPr>
      </p:pic>
      <p:sp>
        <p:nvSpPr>
          <p:cNvPr id="380" name="Google Shape;380;p41"/>
          <p:cNvSpPr txBox="1"/>
          <p:nvPr/>
        </p:nvSpPr>
        <p:spPr>
          <a:xfrm>
            <a:off x="5260551" y="1583750"/>
            <a:ext cx="61509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200" b="1" i="0" u="none" strike="noStrike" cap="none">
                <a:solidFill>
                  <a:schemeClr val="lt1"/>
                </a:solidFill>
                <a:latin typeface="Roboto"/>
                <a:ea typeface="Roboto"/>
                <a:cs typeface="Roboto"/>
                <a:sym typeface="Roboto"/>
              </a:rPr>
              <a:t>Los materiales que cada escuela recibirán son:</a:t>
            </a:r>
            <a:endParaRPr sz="2200" b="1">
              <a:latin typeface="Roboto"/>
              <a:ea typeface="Roboto"/>
              <a:cs typeface="Roboto"/>
              <a:sym typeface="Roboto"/>
            </a:endParaRPr>
          </a:p>
          <a:p>
            <a:pPr marL="0" marR="0" lvl="0" indent="0" algn="l" rtl="0">
              <a:lnSpc>
                <a:spcPct val="100000"/>
              </a:lnSpc>
              <a:spcBef>
                <a:spcPts val="0"/>
              </a:spcBef>
              <a:spcAft>
                <a:spcPts val="0"/>
              </a:spcAft>
              <a:buNone/>
            </a:pPr>
            <a:endParaRPr sz="2200" b="1" i="0" u="none" strike="noStrike" cap="none">
              <a:solidFill>
                <a:schemeClr val="lt1"/>
              </a:solidFill>
              <a:latin typeface="Roboto"/>
              <a:ea typeface="Roboto"/>
              <a:cs typeface="Roboto"/>
              <a:sym typeface="Roboto"/>
            </a:endParaRPr>
          </a:p>
          <a:p>
            <a:pPr marL="457200" marR="0" lvl="0" indent="-419100" algn="l" rtl="0">
              <a:lnSpc>
                <a:spcPct val="100000"/>
              </a:lnSpc>
              <a:spcBef>
                <a:spcPts val="0"/>
              </a:spcBef>
              <a:spcAft>
                <a:spcPts val="0"/>
              </a:spcAft>
              <a:buClr>
                <a:schemeClr val="lt1"/>
              </a:buClr>
              <a:buSzPts val="2200"/>
              <a:buFont typeface="Roboto"/>
              <a:buChar char="•"/>
            </a:pPr>
            <a:r>
              <a:rPr lang="es-CL" sz="2200" b="1" i="0" u="none" strike="noStrike" cap="none">
                <a:solidFill>
                  <a:schemeClr val="lt1"/>
                </a:solidFill>
                <a:latin typeface="Roboto"/>
                <a:ea typeface="Roboto"/>
                <a:cs typeface="Roboto"/>
                <a:sym typeface="Roboto"/>
              </a:rPr>
              <a:t>N° de votos acorde al N° de estudiantes participantes</a:t>
            </a:r>
            <a:endParaRPr sz="2200" b="1">
              <a:latin typeface="Roboto"/>
              <a:ea typeface="Roboto"/>
              <a:cs typeface="Roboto"/>
              <a:sym typeface="Roboto"/>
            </a:endParaRPr>
          </a:p>
          <a:p>
            <a:pPr marL="0" marR="0" lvl="0" indent="0" algn="l" rtl="0">
              <a:lnSpc>
                <a:spcPct val="100000"/>
              </a:lnSpc>
              <a:spcBef>
                <a:spcPts val="0"/>
              </a:spcBef>
              <a:spcAft>
                <a:spcPts val="0"/>
              </a:spcAft>
              <a:buNone/>
            </a:pPr>
            <a:endParaRPr sz="2200" b="1" i="0" u="none" strike="noStrike" cap="none">
              <a:solidFill>
                <a:schemeClr val="lt1"/>
              </a:solidFill>
              <a:latin typeface="Roboto"/>
              <a:ea typeface="Roboto"/>
              <a:cs typeface="Roboto"/>
              <a:sym typeface="Roboto"/>
            </a:endParaRPr>
          </a:p>
          <a:p>
            <a:pPr marL="457200" marR="0" lvl="0" indent="-419100" algn="l" rtl="0">
              <a:lnSpc>
                <a:spcPct val="100000"/>
              </a:lnSpc>
              <a:spcBef>
                <a:spcPts val="0"/>
              </a:spcBef>
              <a:spcAft>
                <a:spcPts val="0"/>
              </a:spcAft>
              <a:buClr>
                <a:schemeClr val="lt1"/>
              </a:buClr>
              <a:buSzPts val="2200"/>
              <a:buFont typeface="Roboto"/>
              <a:buChar char="•"/>
            </a:pPr>
            <a:r>
              <a:rPr lang="es-CL" sz="2200" b="1" i="0" u="none" strike="noStrike" cap="none">
                <a:solidFill>
                  <a:schemeClr val="lt1"/>
                </a:solidFill>
                <a:latin typeface="Roboto"/>
                <a:ea typeface="Roboto"/>
                <a:cs typeface="Roboto"/>
                <a:sym typeface="Roboto"/>
              </a:rPr>
              <a:t>Un afiche por curso participante</a:t>
            </a:r>
            <a:endParaRPr sz="2200" b="1">
              <a:latin typeface="Roboto"/>
              <a:ea typeface="Roboto"/>
              <a:cs typeface="Roboto"/>
              <a:sym typeface="Roboto"/>
            </a:endParaRPr>
          </a:p>
          <a:p>
            <a:pPr marL="0" marR="0" lvl="0" indent="0" algn="l" rtl="0">
              <a:lnSpc>
                <a:spcPct val="100000"/>
              </a:lnSpc>
              <a:spcBef>
                <a:spcPts val="0"/>
              </a:spcBef>
              <a:spcAft>
                <a:spcPts val="0"/>
              </a:spcAft>
              <a:buNone/>
            </a:pPr>
            <a:endParaRPr sz="2200" b="1" i="0" u="none" strike="noStrike" cap="none">
              <a:solidFill>
                <a:schemeClr val="lt1"/>
              </a:solidFill>
              <a:latin typeface="Roboto"/>
              <a:ea typeface="Roboto"/>
              <a:cs typeface="Roboto"/>
              <a:sym typeface="Roboto"/>
            </a:endParaRPr>
          </a:p>
          <a:p>
            <a:pPr marL="457200" marR="0" lvl="0" indent="-419100" algn="l" rtl="0">
              <a:lnSpc>
                <a:spcPct val="100000"/>
              </a:lnSpc>
              <a:spcBef>
                <a:spcPts val="0"/>
              </a:spcBef>
              <a:spcAft>
                <a:spcPts val="0"/>
              </a:spcAft>
              <a:buClr>
                <a:schemeClr val="lt1"/>
              </a:buClr>
              <a:buSzPts val="2200"/>
              <a:buFont typeface="Roboto"/>
              <a:buChar char="•"/>
            </a:pPr>
            <a:r>
              <a:rPr lang="es-CL" sz="2200" b="1" i="0" u="none" strike="noStrike" cap="none">
                <a:solidFill>
                  <a:schemeClr val="lt1"/>
                </a:solidFill>
                <a:latin typeface="Roboto"/>
                <a:ea typeface="Roboto"/>
                <a:cs typeface="Roboto"/>
                <a:sym typeface="Roboto"/>
              </a:rPr>
              <a:t>Dos stiker por estudiante</a:t>
            </a:r>
            <a:endParaRPr sz="2200" b="1">
              <a:latin typeface="Roboto"/>
              <a:ea typeface="Roboto"/>
              <a:cs typeface="Roboto"/>
              <a:sym typeface="Roboto"/>
            </a:endParaRPr>
          </a:p>
          <a:p>
            <a:pPr marL="457200" marR="0" lvl="0" indent="-279400" algn="l" rtl="0">
              <a:lnSpc>
                <a:spcPct val="100000"/>
              </a:lnSpc>
              <a:spcBef>
                <a:spcPts val="0"/>
              </a:spcBef>
              <a:spcAft>
                <a:spcPts val="0"/>
              </a:spcAft>
              <a:buClr>
                <a:schemeClr val="lt1"/>
              </a:buClr>
              <a:buSzPts val="2800"/>
              <a:buFont typeface="Arial"/>
              <a:buNone/>
            </a:pPr>
            <a:endParaRPr sz="2200" b="1" i="0" u="none" strike="noStrike" cap="none">
              <a:solidFill>
                <a:schemeClr val="lt1"/>
              </a:solidFill>
              <a:latin typeface="Roboto"/>
              <a:ea typeface="Roboto"/>
              <a:cs typeface="Roboto"/>
              <a:sym typeface="Roboto"/>
            </a:endParaRPr>
          </a:p>
          <a:p>
            <a:pPr marL="457200" marR="0" lvl="0" indent="-419100" algn="l" rtl="0">
              <a:lnSpc>
                <a:spcPct val="100000"/>
              </a:lnSpc>
              <a:spcBef>
                <a:spcPts val="0"/>
              </a:spcBef>
              <a:spcAft>
                <a:spcPts val="0"/>
              </a:spcAft>
              <a:buClr>
                <a:schemeClr val="lt1"/>
              </a:buClr>
              <a:buSzPts val="2200"/>
              <a:buFont typeface="Roboto"/>
              <a:buChar char="•"/>
            </a:pPr>
            <a:r>
              <a:rPr lang="es-CL" sz="2200" b="1" i="0" u="none" strike="noStrike" cap="none">
                <a:solidFill>
                  <a:schemeClr val="lt1"/>
                </a:solidFill>
                <a:latin typeface="Roboto"/>
                <a:ea typeface="Roboto"/>
                <a:cs typeface="Roboto"/>
                <a:sym typeface="Roboto"/>
              </a:rPr>
              <a:t>Un sobre para entregar el material producido por el curso.</a:t>
            </a:r>
            <a:endParaRPr sz="2200" b="1">
              <a:latin typeface="Roboto"/>
              <a:ea typeface="Roboto"/>
              <a:cs typeface="Roboto"/>
              <a:sym typeface="Roboto"/>
            </a:endParaRPr>
          </a:p>
          <a:p>
            <a:pPr marL="0" marR="0" lvl="0" indent="0" algn="l" rtl="0">
              <a:lnSpc>
                <a:spcPct val="100000"/>
              </a:lnSpc>
              <a:spcBef>
                <a:spcPts val="0"/>
              </a:spcBef>
              <a:spcAft>
                <a:spcPts val="0"/>
              </a:spcAft>
              <a:buNone/>
            </a:pPr>
            <a:endParaRPr sz="22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None/>
            </a:pPr>
            <a:endParaRPr sz="2200" b="1" i="0" u="none" strike="noStrike" cap="none">
              <a:solidFill>
                <a:srgbClr val="00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2099bccb127_0_17"/>
          <p:cNvSpPr/>
          <p:nvPr/>
        </p:nvSpPr>
        <p:spPr>
          <a:xfrm>
            <a:off x="-47625" y="-65575"/>
            <a:ext cx="12192000" cy="6858000"/>
          </a:xfrm>
          <a:prstGeom prst="rect">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8" name="Google Shape;108;g2099bccb127_0_17"/>
          <p:cNvPicPr preferRelativeResize="0"/>
          <p:nvPr/>
        </p:nvPicPr>
        <p:blipFill rotWithShape="1">
          <a:blip r:embed="rId3">
            <a:alphaModFix/>
          </a:blip>
          <a:srcRect/>
          <a:stretch/>
        </p:blipFill>
        <p:spPr>
          <a:xfrm>
            <a:off x="-47624" y="-65575"/>
            <a:ext cx="12192000" cy="6858000"/>
          </a:xfrm>
          <a:prstGeom prst="rect">
            <a:avLst/>
          </a:prstGeom>
          <a:noFill/>
          <a:ln>
            <a:noFill/>
          </a:ln>
        </p:spPr>
      </p:pic>
      <p:sp>
        <p:nvSpPr>
          <p:cNvPr id="109" name="Google Shape;109;g2099bccb127_0_17"/>
          <p:cNvSpPr/>
          <p:nvPr/>
        </p:nvSpPr>
        <p:spPr>
          <a:xfrm>
            <a:off x="9618325" y="2652575"/>
            <a:ext cx="1421700" cy="1421700"/>
          </a:xfrm>
          <a:prstGeom prst="ellipse">
            <a:avLst/>
          </a:prstGeom>
          <a:solidFill>
            <a:srgbClr val="4EC7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2099bccb127_0_17"/>
          <p:cNvSpPr txBox="1">
            <a:spLocks noGrp="1"/>
          </p:cNvSpPr>
          <p:nvPr>
            <p:ph type="title"/>
          </p:nvPr>
        </p:nvSpPr>
        <p:spPr>
          <a:xfrm>
            <a:off x="819075" y="1092173"/>
            <a:ext cx="4287900" cy="102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alibri"/>
              <a:buNone/>
            </a:pPr>
            <a:r>
              <a:rPr lang="es-CL" sz="3200" b="1">
                <a:solidFill>
                  <a:schemeClr val="lt1"/>
                </a:solidFill>
                <a:latin typeface="Roboto Condensed"/>
                <a:ea typeface="Roboto Condensed"/>
                <a:cs typeface="Roboto Condensed"/>
                <a:sym typeface="Roboto Condensed"/>
              </a:rPr>
              <a:t>EL PROBLEMA DE</a:t>
            </a:r>
            <a:endParaRPr sz="3200" b="1">
              <a:solidFill>
                <a:schemeClr val="lt1"/>
              </a:solidFill>
              <a:latin typeface="Roboto Condensed"/>
              <a:ea typeface="Roboto Condensed"/>
              <a:cs typeface="Roboto Condensed"/>
              <a:sym typeface="Roboto Condensed"/>
            </a:endParaRPr>
          </a:p>
          <a:p>
            <a:pPr marL="0" lvl="0" indent="0" algn="l" rtl="0">
              <a:lnSpc>
                <a:spcPct val="90000"/>
              </a:lnSpc>
              <a:spcBef>
                <a:spcPts val="0"/>
              </a:spcBef>
              <a:spcAft>
                <a:spcPts val="0"/>
              </a:spcAft>
              <a:buClr>
                <a:schemeClr val="lt1"/>
              </a:buClr>
              <a:buSzPts val="3200"/>
              <a:buFont typeface="Calibri"/>
              <a:buNone/>
            </a:pPr>
            <a:r>
              <a:rPr lang="es-CL" sz="3200" b="1">
                <a:solidFill>
                  <a:schemeClr val="lt1"/>
                </a:solidFill>
                <a:latin typeface="Roboto Condensed"/>
                <a:ea typeface="Roboto Condensed"/>
                <a:cs typeface="Roboto Condensed"/>
                <a:sym typeface="Roboto Condensed"/>
              </a:rPr>
              <a:t>LAS VIOLENCIAS</a:t>
            </a:r>
            <a:endParaRPr sz="3200" b="1">
              <a:solidFill>
                <a:schemeClr val="lt1"/>
              </a:solidFill>
              <a:latin typeface="Roboto Condensed"/>
              <a:ea typeface="Roboto Condensed"/>
              <a:cs typeface="Roboto Condensed"/>
              <a:sym typeface="Roboto Condensed"/>
            </a:endParaRPr>
          </a:p>
        </p:txBody>
      </p:sp>
      <p:sp>
        <p:nvSpPr>
          <p:cNvPr id="111" name="Google Shape;111;g2099bccb127_0_17"/>
          <p:cNvSpPr txBox="1"/>
          <p:nvPr/>
        </p:nvSpPr>
        <p:spPr>
          <a:xfrm>
            <a:off x="819075" y="2197223"/>
            <a:ext cx="3960900" cy="358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s-CL" sz="1800" b="0" i="0" u="none" strike="noStrike" cap="none">
                <a:solidFill>
                  <a:schemeClr val="lt1"/>
                </a:solidFill>
                <a:latin typeface="Roboto Light"/>
                <a:ea typeface="Roboto Light"/>
                <a:cs typeface="Roboto Light"/>
                <a:sym typeface="Roboto Light"/>
              </a:rPr>
              <a:t>La Organización Mundial de la Salud define violencia</a:t>
            </a:r>
            <a:r>
              <a:rPr lang="es-CL" sz="1800" b="0" i="0" u="none" strike="noStrike" cap="none">
                <a:solidFill>
                  <a:schemeClr val="lt1"/>
                </a:solidFill>
                <a:latin typeface="Roboto"/>
                <a:ea typeface="Roboto"/>
                <a:cs typeface="Roboto"/>
                <a:sym typeface="Roboto"/>
              </a:rPr>
              <a:t> “</a:t>
            </a:r>
            <a:r>
              <a:rPr lang="es-CL" sz="1800" b="1" i="0" u="none" strike="noStrike" cap="none">
                <a:solidFill>
                  <a:schemeClr val="lt1"/>
                </a:solidFill>
                <a:latin typeface="Roboto"/>
                <a:ea typeface="Roboto"/>
                <a:cs typeface="Roboto"/>
                <a:sym typeface="Roboto"/>
              </a:rPr>
              <a:t>el uso deliberado de la fuerza física o el poder ya sea en grado de amenaza o efectivo, contra uno mismo, otra persona o un grupo o comunidad, que cause o tenga muchas probabilidades de causar lesiones, muerte, daños psicológicos, trastornos del desarrollo o privaciones” </a:t>
            </a:r>
            <a:endParaRPr sz="1800" b="1"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12" name="Google Shape;112;g2099bccb127_0_17"/>
          <p:cNvSpPr/>
          <p:nvPr/>
        </p:nvSpPr>
        <p:spPr>
          <a:xfrm>
            <a:off x="7590100" y="2652588"/>
            <a:ext cx="1421700" cy="1421700"/>
          </a:xfrm>
          <a:prstGeom prst="ellipse">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099bccb127_0_17"/>
          <p:cNvSpPr/>
          <p:nvPr/>
        </p:nvSpPr>
        <p:spPr>
          <a:xfrm>
            <a:off x="7590100" y="616438"/>
            <a:ext cx="1421700" cy="1421700"/>
          </a:xfrm>
          <a:prstGeom prst="ellipse">
            <a:avLst/>
          </a:prstGeom>
          <a:solidFill>
            <a:srgbClr val="FFAF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099bccb127_0_17"/>
          <p:cNvSpPr/>
          <p:nvPr/>
        </p:nvSpPr>
        <p:spPr>
          <a:xfrm>
            <a:off x="5537875" y="2652575"/>
            <a:ext cx="1421700" cy="1421700"/>
          </a:xfrm>
          <a:prstGeom prst="ellipse">
            <a:avLst/>
          </a:prstGeom>
          <a:solidFill>
            <a:srgbClr val="FFE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2099bccb127_0_17"/>
          <p:cNvSpPr/>
          <p:nvPr/>
        </p:nvSpPr>
        <p:spPr>
          <a:xfrm>
            <a:off x="7590100" y="4688750"/>
            <a:ext cx="1421700" cy="1421700"/>
          </a:xfrm>
          <a:prstGeom prst="ellipse">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099bccb127_0_17"/>
          <p:cNvSpPr/>
          <p:nvPr/>
        </p:nvSpPr>
        <p:spPr>
          <a:xfrm>
            <a:off x="9162513" y="3201575"/>
            <a:ext cx="281100" cy="323700"/>
          </a:xfrm>
          <a:prstGeom prst="rightArrow">
            <a:avLst>
              <a:gd name="adj1" fmla="val 43976"/>
              <a:gd name="adj2" fmla="val 3884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099bccb127_0_17"/>
          <p:cNvSpPr/>
          <p:nvPr/>
        </p:nvSpPr>
        <p:spPr>
          <a:xfrm rot="10800000">
            <a:off x="7134275" y="3201575"/>
            <a:ext cx="281100" cy="323700"/>
          </a:xfrm>
          <a:prstGeom prst="rightArrow">
            <a:avLst>
              <a:gd name="adj1" fmla="val 43976"/>
              <a:gd name="adj2" fmla="val 3884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099bccb127_0_17"/>
          <p:cNvSpPr/>
          <p:nvPr/>
        </p:nvSpPr>
        <p:spPr>
          <a:xfrm rot="-5400000">
            <a:off x="8160400" y="2183525"/>
            <a:ext cx="281100" cy="323700"/>
          </a:xfrm>
          <a:prstGeom prst="rightArrow">
            <a:avLst>
              <a:gd name="adj1" fmla="val 43976"/>
              <a:gd name="adj2" fmla="val 3884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2099bccb127_0_17"/>
          <p:cNvSpPr/>
          <p:nvPr/>
        </p:nvSpPr>
        <p:spPr>
          <a:xfrm rot="5400000">
            <a:off x="8160400" y="4219675"/>
            <a:ext cx="281100" cy="323700"/>
          </a:xfrm>
          <a:prstGeom prst="rightArrow">
            <a:avLst>
              <a:gd name="adj1" fmla="val 43976"/>
              <a:gd name="adj2" fmla="val 3884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2099bccb127_0_17"/>
          <p:cNvSpPr txBox="1"/>
          <p:nvPr/>
        </p:nvSpPr>
        <p:spPr>
          <a:xfrm>
            <a:off x="7786912" y="4844394"/>
            <a:ext cx="1028100" cy="102810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s-CL" sz="1700" b="0" i="0" u="none" strike="noStrike" cap="none">
                <a:solidFill>
                  <a:schemeClr val="lt1"/>
                </a:solidFill>
                <a:latin typeface="Roboto Medium"/>
                <a:ea typeface="Roboto Medium"/>
                <a:cs typeface="Roboto Medium"/>
                <a:sym typeface="Roboto Medium"/>
              </a:rPr>
              <a:t>Diversos contextos</a:t>
            </a:r>
            <a:endParaRPr sz="1700" b="0" i="0" u="none" strike="noStrike" cap="none">
              <a:solidFill>
                <a:srgbClr val="000000"/>
              </a:solidFill>
              <a:latin typeface="Roboto Medium"/>
              <a:ea typeface="Roboto Medium"/>
              <a:cs typeface="Roboto Medium"/>
              <a:sym typeface="Roboto Medium"/>
            </a:endParaRPr>
          </a:p>
        </p:txBody>
      </p:sp>
      <p:sp>
        <p:nvSpPr>
          <p:cNvPr id="121" name="Google Shape;121;g2099bccb127_0_17"/>
          <p:cNvSpPr txBox="1"/>
          <p:nvPr/>
        </p:nvSpPr>
        <p:spPr>
          <a:xfrm>
            <a:off x="5722975" y="2849382"/>
            <a:ext cx="1028100" cy="102810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s-CL" sz="1800" b="0" i="0" u="none" strike="noStrike" cap="none">
                <a:solidFill>
                  <a:srgbClr val="666666"/>
                </a:solidFill>
                <a:latin typeface="Roboto Medium"/>
                <a:ea typeface="Roboto Medium"/>
                <a:cs typeface="Roboto Medium"/>
                <a:sym typeface="Roboto Medium"/>
              </a:rPr>
              <a:t>Múltiples efectos</a:t>
            </a:r>
            <a:endParaRPr sz="1800" b="0" i="0" u="none" strike="noStrike" cap="none">
              <a:solidFill>
                <a:srgbClr val="666666"/>
              </a:solidFill>
              <a:latin typeface="Roboto Medium"/>
              <a:ea typeface="Roboto Medium"/>
              <a:cs typeface="Roboto Medium"/>
              <a:sym typeface="Roboto Medium"/>
            </a:endParaRPr>
          </a:p>
        </p:txBody>
      </p:sp>
      <p:sp>
        <p:nvSpPr>
          <p:cNvPr id="122" name="Google Shape;122;g2099bccb127_0_17"/>
          <p:cNvSpPr txBox="1"/>
          <p:nvPr/>
        </p:nvSpPr>
        <p:spPr>
          <a:xfrm>
            <a:off x="7774912" y="2849432"/>
            <a:ext cx="1028100" cy="10281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CL" sz="1800" b="0" i="0" u="none" strike="noStrike" cap="none">
                <a:solidFill>
                  <a:schemeClr val="lt1"/>
                </a:solidFill>
                <a:latin typeface="Roboto Medium"/>
                <a:ea typeface="Roboto Medium"/>
                <a:cs typeface="Roboto Medium"/>
                <a:sym typeface="Roboto Medium"/>
              </a:rPr>
              <a:t>Violencia</a:t>
            </a:r>
            <a:endParaRPr sz="1800" b="0" i="0" u="none" strike="noStrike" cap="none">
              <a:solidFill>
                <a:srgbClr val="000000"/>
              </a:solidFill>
              <a:latin typeface="Roboto Medium"/>
              <a:ea typeface="Roboto Medium"/>
              <a:cs typeface="Roboto Medium"/>
              <a:sym typeface="Roboto Medium"/>
            </a:endParaRPr>
          </a:p>
        </p:txBody>
      </p:sp>
      <p:sp>
        <p:nvSpPr>
          <p:cNvPr id="123" name="Google Shape;123;g2099bccb127_0_17"/>
          <p:cNvSpPr txBox="1"/>
          <p:nvPr/>
        </p:nvSpPr>
        <p:spPr>
          <a:xfrm>
            <a:off x="7774912" y="813245"/>
            <a:ext cx="1028100" cy="102810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s-CL" sz="1900" b="0" i="0" u="none" strike="noStrike" cap="none">
                <a:solidFill>
                  <a:schemeClr val="lt1"/>
                </a:solidFill>
                <a:latin typeface="Roboto Medium"/>
                <a:ea typeface="Roboto Medium"/>
                <a:cs typeface="Roboto Medium"/>
                <a:sym typeface="Roboto Medium"/>
              </a:rPr>
              <a:t>Diversas formas</a:t>
            </a:r>
            <a:endParaRPr sz="1400" b="0" i="0" u="none" strike="noStrike" cap="none">
              <a:solidFill>
                <a:srgbClr val="000000"/>
              </a:solidFill>
              <a:latin typeface="Roboto Medium"/>
              <a:ea typeface="Roboto Medium"/>
              <a:cs typeface="Roboto Medium"/>
              <a:sym typeface="Roboto Medium"/>
            </a:endParaRPr>
          </a:p>
        </p:txBody>
      </p:sp>
      <p:sp>
        <p:nvSpPr>
          <p:cNvPr id="124" name="Google Shape;124;g2099bccb127_0_17"/>
          <p:cNvSpPr txBox="1"/>
          <p:nvPr/>
        </p:nvSpPr>
        <p:spPr>
          <a:xfrm>
            <a:off x="9803149" y="2849432"/>
            <a:ext cx="1028100" cy="102810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s-CL" sz="1700" b="0" i="0" u="none" strike="noStrike" cap="none">
                <a:solidFill>
                  <a:schemeClr val="lt1"/>
                </a:solidFill>
                <a:latin typeface="Roboto Medium"/>
                <a:ea typeface="Roboto Medium"/>
                <a:cs typeface="Roboto Medium"/>
                <a:sym typeface="Roboto Medium"/>
              </a:rPr>
              <a:t>Diversas personas afectadas</a:t>
            </a:r>
            <a:endParaRPr sz="1200" b="0" i="0" u="none" strike="noStrike" cap="none">
              <a:solidFill>
                <a:srgbClr val="000000"/>
              </a:solidFill>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1000"/>
                                        <p:tgtEl>
                                          <p:spTgt spid="111"/>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1000"/>
                                        <p:tgtEl>
                                          <p:spTgt spid="112"/>
                                        </p:tgtEl>
                                        <p:attrNameLst>
                                          <p:attrName>ppt_w</p:attrName>
                                        </p:attrNameLst>
                                      </p:cBhvr>
                                      <p:tavLst>
                                        <p:tav tm="0">
                                          <p:val>
                                            <p:strVal val="0"/>
                                          </p:val>
                                        </p:tav>
                                        <p:tav tm="100000">
                                          <p:val>
                                            <p:strVal val="#ppt_w"/>
                                          </p:val>
                                        </p:tav>
                                      </p:tavLst>
                                    </p:anim>
                                    <p:anim calcmode="lin" valueType="num">
                                      <p:cBhvr additive="base">
                                        <p:cTn id="16" dur="1000"/>
                                        <p:tgtEl>
                                          <p:spTgt spid="112"/>
                                        </p:tgtEl>
                                        <p:attrNameLst>
                                          <p:attrName>ppt_h</p:attrName>
                                        </p:attrNameLst>
                                      </p:cBhvr>
                                      <p:tavLst>
                                        <p:tav tm="0">
                                          <p:val>
                                            <p:strVal val="0"/>
                                          </p:val>
                                        </p:tav>
                                        <p:tav tm="100000">
                                          <p:val>
                                            <p:strVal val="#ppt_h"/>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fade">
                                      <p:cBhvr>
                                        <p:cTn id="20" dur="1000"/>
                                        <p:tgtEl>
                                          <p:spTgt spid="122"/>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1000"/>
                                        <p:tgtEl>
                                          <p:spTgt spid="116"/>
                                        </p:tgtEl>
                                      </p:cBhvr>
                                    </p:animEffect>
                                  </p:childTnLst>
                                </p:cTn>
                              </p:par>
                              <p:par>
                                <p:cTn id="25" presetID="10" presetClass="entr" presetSubtype="0"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1000"/>
                                        <p:tgtEl>
                                          <p:spTgt spid="117"/>
                                        </p:tgtEl>
                                      </p:cBhvr>
                                    </p:animEffect>
                                  </p:childTnLst>
                                </p:cTn>
                              </p:par>
                              <p:par>
                                <p:cTn id="28" presetID="10" presetClass="entr" presetSubtype="0" fill="hold" nodeType="with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fade">
                                      <p:cBhvr>
                                        <p:cTn id="30" dur="1000"/>
                                        <p:tgtEl>
                                          <p:spTgt spid="118"/>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1000"/>
                                        <p:tgtEl>
                                          <p:spTgt spid="119"/>
                                        </p:tgtEl>
                                      </p:cBhvr>
                                    </p:animEffect>
                                  </p:childTnLst>
                                </p:cTn>
                              </p:par>
                            </p:childTnLst>
                          </p:cTn>
                        </p:par>
                        <p:par>
                          <p:cTn id="34" fill="hold">
                            <p:stCondLst>
                              <p:cond delay="5000"/>
                            </p:stCondLst>
                            <p:childTnLst>
                              <p:par>
                                <p:cTn id="35" presetID="23" presetClass="entr" presetSubtype="16" fill="hold" nodeType="after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additive="base">
                                        <p:cTn id="37" dur="1000"/>
                                        <p:tgtEl>
                                          <p:spTgt spid="109"/>
                                        </p:tgtEl>
                                        <p:attrNameLst>
                                          <p:attrName>ppt_w</p:attrName>
                                        </p:attrNameLst>
                                      </p:cBhvr>
                                      <p:tavLst>
                                        <p:tav tm="0">
                                          <p:val>
                                            <p:strVal val="0"/>
                                          </p:val>
                                        </p:tav>
                                        <p:tav tm="100000">
                                          <p:val>
                                            <p:strVal val="#ppt_w"/>
                                          </p:val>
                                        </p:tav>
                                      </p:tavLst>
                                    </p:anim>
                                    <p:anim calcmode="lin" valueType="num">
                                      <p:cBhvr additive="base">
                                        <p:cTn id="38" dur="1000"/>
                                        <p:tgtEl>
                                          <p:spTgt spid="109"/>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 calcmode="lin" valueType="num">
                                      <p:cBhvr additive="base">
                                        <p:cTn id="41" dur="1000"/>
                                        <p:tgtEl>
                                          <p:spTgt spid="113"/>
                                        </p:tgtEl>
                                        <p:attrNameLst>
                                          <p:attrName>ppt_w</p:attrName>
                                        </p:attrNameLst>
                                      </p:cBhvr>
                                      <p:tavLst>
                                        <p:tav tm="0">
                                          <p:val>
                                            <p:strVal val="0"/>
                                          </p:val>
                                        </p:tav>
                                        <p:tav tm="100000">
                                          <p:val>
                                            <p:strVal val="#ppt_w"/>
                                          </p:val>
                                        </p:tav>
                                      </p:tavLst>
                                    </p:anim>
                                    <p:anim calcmode="lin" valueType="num">
                                      <p:cBhvr additive="base">
                                        <p:cTn id="42" dur="1000"/>
                                        <p:tgtEl>
                                          <p:spTgt spid="113"/>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1000"/>
                                        <p:tgtEl>
                                          <p:spTgt spid="114"/>
                                        </p:tgtEl>
                                        <p:attrNameLst>
                                          <p:attrName>ppt_w</p:attrName>
                                        </p:attrNameLst>
                                      </p:cBhvr>
                                      <p:tavLst>
                                        <p:tav tm="0">
                                          <p:val>
                                            <p:strVal val="0"/>
                                          </p:val>
                                        </p:tav>
                                        <p:tav tm="100000">
                                          <p:val>
                                            <p:strVal val="#ppt_w"/>
                                          </p:val>
                                        </p:tav>
                                      </p:tavLst>
                                    </p:anim>
                                    <p:anim calcmode="lin" valueType="num">
                                      <p:cBhvr additive="base">
                                        <p:cTn id="46" dur="1000"/>
                                        <p:tgtEl>
                                          <p:spTgt spid="114"/>
                                        </p:tgtEl>
                                        <p:attrNameLst>
                                          <p:attrName>ppt_h</p:attrName>
                                        </p:attrNameLst>
                                      </p:cBhvr>
                                      <p:tavLst>
                                        <p:tav tm="0">
                                          <p:val>
                                            <p:str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additive="base">
                                        <p:cTn id="49" dur="1000"/>
                                        <p:tgtEl>
                                          <p:spTgt spid="115"/>
                                        </p:tgtEl>
                                        <p:attrNameLst>
                                          <p:attrName>ppt_w</p:attrName>
                                        </p:attrNameLst>
                                      </p:cBhvr>
                                      <p:tavLst>
                                        <p:tav tm="0">
                                          <p:val>
                                            <p:strVal val="0"/>
                                          </p:val>
                                        </p:tav>
                                        <p:tav tm="100000">
                                          <p:val>
                                            <p:strVal val="#ppt_w"/>
                                          </p:val>
                                        </p:tav>
                                      </p:tavLst>
                                    </p:anim>
                                    <p:anim calcmode="lin" valueType="num">
                                      <p:cBhvr additive="base">
                                        <p:cTn id="50" dur="1000"/>
                                        <p:tgtEl>
                                          <p:spTgt spid="115"/>
                                        </p:tgtEl>
                                        <p:attrNameLst>
                                          <p:attrName>ppt_h</p:attrName>
                                        </p:attrNameLst>
                                      </p:cBhvr>
                                      <p:tavLst>
                                        <p:tav tm="0">
                                          <p:val>
                                            <p:strVal val="0"/>
                                          </p:val>
                                        </p:tav>
                                        <p:tav tm="100000">
                                          <p:val>
                                            <p:strVal val="#ppt_h"/>
                                          </p:val>
                                        </p:tav>
                                      </p:tavLst>
                                    </p:anim>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1000"/>
                                        <p:tgtEl>
                                          <p:spTgt spid="121"/>
                                        </p:tgtEl>
                                      </p:cBhvr>
                                    </p:animEffect>
                                  </p:childTnLst>
                                </p:cTn>
                              </p:par>
                              <p:par>
                                <p:cTn id="55" presetID="10" presetClass="entr" presetSubtype="0" fill="hold" nodeType="with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fade">
                                      <p:cBhvr>
                                        <p:cTn id="57" dur="1000"/>
                                        <p:tgtEl>
                                          <p:spTgt spid="123"/>
                                        </p:tgtEl>
                                      </p:cBhvr>
                                    </p:animEffect>
                                  </p:childTnLst>
                                </p:cTn>
                              </p:par>
                              <p:par>
                                <p:cTn id="58" presetID="10"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fade">
                                      <p:cBhvr>
                                        <p:cTn id="60" dur="1000"/>
                                        <p:tgtEl>
                                          <p:spTgt spid="124"/>
                                        </p:tgtEl>
                                      </p:cBhvr>
                                    </p:animEffect>
                                  </p:childTnLst>
                                </p:cTn>
                              </p:par>
                              <p:par>
                                <p:cTn id="61" presetID="10" presetClass="entr" presetSubtype="0"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4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7" name="Google Shape;387;p42"/>
          <p:cNvSpPr txBox="1"/>
          <p:nvPr/>
        </p:nvSpPr>
        <p:spPr>
          <a:xfrm>
            <a:off x="577122" y="225749"/>
            <a:ext cx="8799226"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4400" b="1" i="0" u="none" strike="noStrike" cap="none">
                <a:solidFill>
                  <a:schemeClr val="lt1"/>
                </a:solidFill>
                <a:latin typeface="Roboto Medium"/>
                <a:ea typeface="Roboto Medium"/>
                <a:cs typeface="Roboto Medium"/>
                <a:sym typeface="Roboto Medium"/>
              </a:rPr>
              <a:t>Preparación de condiciones para la jornada</a:t>
            </a:r>
            <a:endParaRPr/>
          </a:p>
        </p:txBody>
      </p:sp>
      <p:grpSp>
        <p:nvGrpSpPr>
          <p:cNvPr id="388" name="Google Shape;388;p42"/>
          <p:cNvGrpSpPr/>
          <p:nvPr/>
        </p:nvGrpSpPr>
        <p:grpSpPr>
          <a:xfrm>
            <a:off x="339778" y="1809144"/>
            <a:ext cx="7620000" cy="5046693"/>
            <a:chOff x="0" y="0"/>
            <a:chExt cx="7620000" cy="5046693"/>
          </a:xfrm>
        </p:grpSpPr>
        <p:sp>
          <p:nvSpPr>
            <p:cNvPr id="389" name="Google Shape;389;p42"/>
            <p:cNvSpPr/>
            <p:nvPr/>
          </p:nvSpPr>
          <p:spPr>
            <a:xfrm rot="5400000">
              <a:off x="-271425" y="273587"/>
              <a:ext cx="1809502" cy="1266651"/>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txBox="1"/>
            <p:nvPr/>
          </p:nvSpPr>
          <p:spPr>
            <a:xfrm>
              <a:off x="1" y="635488"/>
              <a:ext cx="1266651" cy="54285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Capacitación</a:t>
              </a:r>
              <a:endParaRPr/>
            </a:p>
          </p:txBody>
        </p:sp>
        <p:sp>
          <p:nvSpPr>
            <p:cNvPr id="391" name="Google Shape;391;p42"/>
            <p:cNvSpPr/>
            <p:nvPr/>
          </p:nvSpPr>
          <p:spPr>
            <a:xfrm rot="5400000">
              <a:off x="3855238" y="-2588586"/>
              <a:ext cx="1176176" cy="6353349"/>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txBox="1"/>
            <p:nvPr/>
          </p:nvSpPr>
          <p:spPr>
            <a:xfrm>
              <a:off x="1266652" y="57416"/>
              <a:ext cx="6295933" cy="1061344"/>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Desarrollo de capacitación en la metodología a coordinadores/as del proceso definidos por cada establecimiento educacional</a:t>
              </a:r>
              <a:endParaRPr/>
            </a:p>
          </p:txBody>
        </p:sp>
        <p:sp>
          <p:nvSpPr>
            <p:cNvPr id="393" name="Google Shape;393;p42"/>
            <p:cNvSpPr/>
            <p:nvPr/>
          </p:nvSpPr>
          <p:spPr>
            <a:xfrm rot="5400000">
              <a:off x="-271425" y="1891102"/>
              <a:ext cx="1809502" cy="1266651"/>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txBox="1"/>
            <p:nvPr/>
          </p:nvSpPr>
          <p:spPr>
            <a:xfrm>
              <a:off x="1" y="2253003"/>
              <a:ext cx="1266651" cy="54285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Motivación</a:t>
              </a:r>
              <a:endParaRPr/>
            </a:p>
          </p:txBody>
        </p:sp>
        <p:sp>
          <p:nvSpPr>
            <p:cNvPr id="395" name="Google Shape;395;p42"/>
            <p:cNvSpPr/>
            <p:nvPr/>
          </p:nvSpPr>
          <p:spPr>
            <a:xfrm rot="5400000">
              <a:off x="3855238" y="-968909"/>
              <a:ext cx="1176176" cy="6353349"/>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txBox="1"/>
            <p:nvPr/>
          </p:nvSpPr>
          <p:spPr>
            <a:xfrm>
              <a:off x="1266652" y="1677093"/>
              <a:ext cx="6295933" cy="1061344"/>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Disponibilidad de material orientado a sensibilizar a las comunidades educativas sobre la relevancia del proceso</a:t>
              </a:r>
              <a:endParaRPr/>
            </a:p>
          </p:txBody>
        </p:sp>
        <p:sp>
          <p:nvSpPr>
            <p:cNvPr id="397" name="Google Shape;397;p42"/>
            <p:cNvSpPr/>
            <p:nvPr/>
          </p:nvSpPr>
          <p:spPr>
            <a:xfrm rot="5400000">
              <a:off x="-271425" y="3508617"/>
              <a:ext cx="1809502" cy="1266651"/>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txBox="1"/>
            <p:nvPr/>
          </p:nvSpPr>
          <p:spPr>
            <a:xfrm>
              <a:off x="1" y="3870518"/>
              <a:ext cx="1266651" cy="54285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Información</a:t>
              </a:r>
              <a:endParaRPr/>
            </a:p>
          </p:txBody>
        </p:sp>
        <p:sp>
          <p:nvSpPr>
            <p:cNvPr id="399" name="Google Shape;399;p42"/>
            <p:cNvSpPr/>
            <p:nvPr/>
          </p:nvSpPr>
          <p:spPr>
            <a:xfrm rot="5400000">
              <a:off x="3855238" y="648605"/>
              <a:ext cx="1176176" cy="6353349"/>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txBox="1"/>
            <p:nvPr/>
          </p:nvSpPr>
          <p:spPr>
            <a:xfrm>
              <a:off x="1266652" y="3294607"/>
              <a:ext cx="6295933" cy="1061344"/>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Disponibilidad de página web sobre el proceso (http://www.escucharnos.cl/). Acceso a docentes a material de apoyo para las jornadas</a:t>
              </a:r>
              <a:endParaRPr/>
            </a:p>
          </p:txBody>
        </p:sp>
      </p:grpSp>
      <p:sp>
        <p:nvSpPr>
          <p:cNvPr id="401" name="Google Shape;401;p42"/>
          <p:cNvSpPr txBox="1"/>
          <p:nvPr/>
        </p:nvSpPr>
        <p:spPr>
          <a:xfrm>
            <a:off x="8619344" y="2183894"/>
            <a:ext cx="2683239"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400" b="0" i="0" u="none" strike="noStrike" cap="none">
                <a:solidFill>
                  <a:schemeClr val="lt1"/>
                </a:solidFill>
                <a:latin typeface="Roboto Medium"/>
                <a:ea typeface="Roboto Medium"/>
                <a:cs typeface="Roboto Medium"/>
                <a:sym typeface="Roboto Medium"/>
              </a:rPr>
              <a:t>Se sugiere la realización de actividades de sensibilización que favorezcan el involucramiento de las y los estudiantes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4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8" name="Google Shape;408;p43"/>
          <p:cNvSpPr txBox="1"/>
          <p:nvPr/>
        </p:nvSpPr>
        <p:spPr>
          <a:xfrm>
            <a:off x="1858781" y="513702"/>
            <a:ext cx="879922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4400" b="1" i="0" u="none" strike="noStrike" cap="none">
                <a:solidFill>
                  <a:schemeClr val="lt1"/>
                </a:solidFill>
                <a:latin typeface="Roboto Medium"/>
                <a:ea typeface="Roboto Medium"/>
                <a:cs typeface="Roboto Medium"/>
                <a:sym typeface="Roboto Medium"/>
              </a:rPr>
              <a:t>Devolución de resultados </a:t>
            </a:r>
            <a:endParaRPr/>
          </a:p>
        </p:txBody>
      </p:sp>
      <p:grpSp>
        <p:nvGrpSpPr>
          <p:cNvPr id="409" name="Google Shape;409;p43"/>
          <p:cNvGrpSpPr/>
          <p:nvPr/>
        </p:nvGrpSpPr>
        <p:grpSpPr>
          <a:xfrm>
            <a:off x="2063648" y="1559647"/>
            <a:ext cx="7619999" cy="5043741"/>
            <a:chOff x="0" y="489"/>
            <a:chExt cx="7619999" cy="5043741"/>
          </a:xfrm>
        </p:grpSpPr>
        <p:sp>
          <p:nvSpPr>
            <p:cNvPr id="410" name="Google Shape;410;p43"/>
            <p:cNvSpPr/>
            <p:nvPr/>
          </p:nvSpPr>
          <p:spPr>
            <a:xfrm rot="5400000">
              <a:off x="-271160" y="275785"/>
              <a:ext cx="1807735" cy="1265414"/>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3"/>
            <p:cNvSpPr txBox="1"/>
            <p:nvPr/>
          </p:nvSpPr>
          <p:spPr>
            <a:xfrm>
              <a:off x="1" y="637331"/>
              <a:ext cx="1265414" cy="54232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Análisis</a:t>
              </a:r>
              <a:endParaRPr/>
            </a:p>
          </p:txBody>
        </p:sp>
        <p:sp>
          <p:nvSpPr>
            <p:cNvPr id="412" name="Google Shape;412;p43"/>
            <p:cNvSpPr/>
            <p:nvPr/>
          </p:nvSpPr>
          <p:spPr>
            <a:xfrm rot="5400000">
              <a:off x="3855193" y="-2589290"/>
              <a:ext cx="1175027" cy="6354586"/>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3"/>
            <p:cNvSpPr txBox="1"/>
            <p:nvPr/>
          </p:nvSpPr>
          <p:spPr>
            <a:xfrm>
              <a:off x="1265414" y="57849"/>
              <a:ext cx="6297226" cy="106030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Realización de análisis cuantitativo y cualitativo de resultados</a:t>
              </a:r>
              <a:endParaRPr/>
            </a:p>
          </p:txBody>
        </p:sp>
        <p:sp>
          <p:nvSpPr>
            <p:cNvPr id="414" name="Google Shape;414;p43"/>
            <p:cNvSpPr/>
            <p:nvPr/>
          </p:nvSpPr>
          <p:spPr>
            <a:xfrm rot="5400000">
              <a:off x="-271160" y="1891720"/>
              <a:ext cx="1807735" cy="1265414"/>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3"/>
            <p:cNvSpPr txBox="1"/>
            <p:nvPr/>
          </p:nvSpPr>
          <p:spPr>
            <a:xfrm>
              <a:off x="1" y="2253266"/>
              <a:ext cx="1265414" cy="54232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Devolución de resultados preliminares</a:t>
              </a:r>
              <a:endParaRPr/>
            </a:p>
          </p:txBody>
        </p:sp>
        <p:sp>
          <p:nvSpPr>
            <p:cNvPr id="416" name="Google Shape;416;p43"/>
            <p:cNvSpPr/>
            <p:nvPr/>
          </p:nvSpPr>
          <p:spPr>
            <a:xfrm rot="5400000">
              <a:off x="3854884" y="-968909"/>
              <a:ext cx="1175645" cy="6354586"/>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3"/>
            <p:cNvSpPr txBox="1"/>
            <p:nvPr/>
          </p:nvSpPr>
          <p:spPr>
            <a:xfrm>
              <a:off x="1265414" y="1677951"/>
              <a:ext cx="6297196" cy="1060865"/>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sng" strike="noStrike" cap="none" dirty="0">
                  <a:solidFill>
                    <a:srgbClr val="000000"/>
                  </a:solidFill>
                  <a:latin typeface="Roboto Medium"/>
                  <a:ea typeface="Roboto Medium"/>
                  <a:cs typeface="Roboto Medium"/>
                  <a:sym typeface="Roboto Medium"/>
                </a:rPr>
                <a:t>Encuentros comunales </a:t>
              </a:r>
              <a:r>
                <a:rPr lang="es-CL" sz="1600" b="0" i="0" u="none" strike="noStrike" cap="none" dirty="0">
                  <a:solidFill>
                    <a:srgbClr val="000000"/>
                  </a:solidFill>
                  <a:latin typeface="Roboto Medium"/>
                  <a:ea typeface="Roboto Medium"/>
                  <a:cs typeface="Roboto Medium"/>
                  <a:sym typeface="Roboto Medium"/>
                </a:rPr>
                <a:t>con actores clave para la discusión de resultados y propuestas</a:t>
              </a:r>
              <a:endParaRPr dirty="0"/>
            </a:p>
          </p:txBody>
        </p:sp>
        <p:sp>
          <p:nvSpPr>
            <p:cNvPr id="418" name="Google Shape;418;p43"/>
            <p:cNvSpPr/>
            <p:nvPr/>
          </p:nvSpPr>
          <p:spPr>
            <a:xfrm rot="5400000">
              <a:off x="-271160" y="3507656"/>
              <a:ext cx="1807735" cy="1265414"/>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3"/>
            <p:cNvSpPr txBox="1"/>
            <p:nvPr/>
          </p:nvSpPr>
          <p:spPr>
            <a:xfrm>
              <a:off x="1" y="3869202"/>
              <a:ext cx="1265414" cy="54232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CL" sz="1600" b="0" i="0" u="none" strike="noStrike" cap="none">
                  <a:solidFill>
                    <a:schemeClr val="lt1"/>
                  </a:solidFill>
                  <a:latin typeface="Roboto Medium"/>
                  <a:ea typeface="Roboto Medium"/>
                  <a:cs typeface="Roboto Medium"/>
                  <a:sym typeface="Roboto Medium"/>
                </a:rPr>
                <a:t>Presentación de resultados finales</a:t>
              </a:r>
              <a:endParaRPr/>
            </a:p>
          </p:txBody>
        </p:sp>
        <p:sp>
          <p:nvSpPr>
            <p:cNvPr id="420" name="Google Shape;420;p43"/>
            <p:cNvSpPr/>
            <p:nvPr/>
          </p:nvSpPr>
          <p:spPr>
            <a:xfrm rot="5400000">
              <a:off x="3855193" y="646716"/>
              <a:ext cx="1175027" cy="6354586"/>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3"/>
            <p:cNvSpPr txBox="1"/>
            <p:nvPr/>
          </p:nvSpPr>
          <p:spPr>
            <a:xfrm>
              <a:off x="1265414" y="3293855"/>
              <a:ext cx="6297226" cy="106030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Roboto Medium"/>
                  <a:ea typeface="Roboto Medium"/>
                  <a:cs typeface="Roboto Medium"/>
                  <a:sym typeface="Roboto Medium"/>
                </a:rPr>
                <a:t>Elaboración de informe final de resultados al Gobierno Regional con propuestas de acción diferenciadas territorialmente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4"/>
          <p:cNvSpPr txBox="1">
            <a:spLocks noGrp="1"/>
          </p:cNvSpPr>
          <p:nvPr>
            <p:ph type="body" idx="1"/>
          </p:nvPr>
        </p:nvSpPr>
        <p:spPr>
          <a:xfrm>
            <a:off x="1438041" y="1901825"/>
            <a:ext cx="10515600" cy="43512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427" name="Google Shape;427;p44"/>
          <p:cNvPicPr preferRelativeResize="0"/>
          <p:nvPr/>
        </p:nvPicPr>
        <p:blipFill rotWithShape="1">
          <a:blip r:embed="rId3">
            <a:alphaModFix/>
          </a:blip>
          <a:srcRect/>
          <a:stretch/>
        </p:blipFill>
        <p:spPr>
          <a:xfrm>
            <a:off x="0" y="0"/>
            <a:ext cx="12192000" cy="6857989"/>
          </a:xfrm>
          <a:prstGeom prst="rect">
            <a:avLst/>
          </a:prstGeom>
          <a:noFill/>
          <a:ln>
            <a:noFill/>
          </a:ln>
        </p:spPr>
      </p:pic>
      <p:sp>
        <p:nvSpPr>
          <p:cNvPr id="428" name="Google Shape;428;p44"/>
          <p:cNvSpPr txBox="1"/>
          <p:nvPr/>
        </p:nvSpPr>
        <p:spPr>
          <a:xfrm>
            <a:off x="686019" y="117905"/>
            <a:ext cx="10515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800"/>
              <a:buFont typeface="Calibri"/>
              <a:buNone/>
            </a:pPr>
            <a:r>
              <a:rPr lang="es-CL" sz="3500" i="0" u="none" strike="noStrike" cap="none">
                <a:solidFill>
                  <a:srgbClr val="FFFFFF"/>
                </a:solidFill>
                <a:latin typeface="Roboto Medium"/>
                <a:ea typeface="Roboto Medium"/>
                <a:cs typeface="Roboto Medium"/>
                <a:sym typeface="Roboto Medium"/>
              </a:rPr>
              <a:t>Capacitación On line sobre metodología de la jornada “Ahora tienen que escucharnos”</a:t>
            </a:r>
            <a:endParaRPr sz="3500">
              <a:solidFill>
                <a:srgbClr val="FFFFFF"/>
              </a:solidFill>
              <a:latin typeface="Roboto Medium"/>
              <a:ea typeface="Roboto Medium"/>
              <a:cs typeface="Roboto Medium"/>
              <a:sym typeface="Roboto Medium"/>
            </a:endParaRPr>
          </a:p>
        </p:txBody>
      </p:sp>
      <p:graphicFrame>
        <p:nvGraphicFramePr>
          <p:cNvPr id="429" name="Google Shape;429;p44"/>
          <p:cNvGraphicFramePr/>
          <p:nvPr/>
        </p:nvGraphicFramePr>
        <p:xfrm>
          <a:off x="973467" y="1674814"/>
          <a:ext cx="3000000" cy="3000000"/>
        </p:xfrm>
        <a:graphic>
          <a:graphicData uri="http://schemas.openxmlformats.org/drawingml/2006/table">
            <a:tbl>
              <a:tblPr>
                <a:noFill/>
                <a:tableStyleId>{CEC7BD4F-BC01-4119-8AE0-4DF6EFA366EF}</a:tableStyleId>
              </a:tblPr>
              <a:tblGrid>
                <a:gridCol w="1848900">
                  <a:extLst>
                    <a:ext uri="{9D8B030D-6E8A-4147-A177-3AD203B41FA5}">
                      <a16:colId xmlns:a16="http://schemas.microsoft.com/office/drawing/2014/main" val="20000"/>
                    </a:ext>
                  </a:extLst>
                </a:gridCol>
                <a:gridCol w="2431700">
                  <a:extLst>
                    <a:ext uri="{9D8B030D-6E8A-4147-A177-3AD203B41FA5}">
                      <a16:colId xmlns:a16="http://schemas.microsoft.com/office/drawing/2014/main" val="20001"/>
                    </a:ext>
                  </a:extLst>
                </a:gridCol>
                <a:gridCol w="6119450">
                  <a:extLst>
                    <a:ext uri="{9D8B030D-6E8A-4147-A177-3AD203B41FA5}">
                      <a16:colId xmlns:a16="http://schemas.microsoft.com/office/drawing/2014/main" val="20002"/>
                    </a:ext>
                  </a:extLst>
                </a:gridCol>
              </a:tblGrid>
              <a:tr h="435125">
                <a:tc>
                  <a:txBody>
                    <a:bodyPr/>
                    <a:lstStyle/>
                    <a:p>
                      <a:pPr marL="0" marR="0" lvl="0" indent="0" algn="just" rtl="0">
                        <a:lnSpc>
                          <a:spcPct val="100000"/>
                        </a:lnSpc>
                        <a:spcBef>
                          <a:spcPts val="0"/>
                        </a:spcBef>
                        <a:spcAft>
                          <a:spcPts val="0"/>
                        </a:spcAft>
                        <a:buNone/>
                      </a:pPr>
                      <a:r>
                        <a:rPr lang="es-CL" sz="1800" b="1" u="none" strike="noStrike" cap="none">
                          <a:solidFill>
                            <a:schemeClr val="lt1"/>
                          </a:solidFill>
                          <a:latin typeface="Calibri"/>
                          <a:ea typeface="Calibri"/>
                          <a:cs typeface="Calibri"/>
                          <a:sym typeface="Calibri"/>
                        </a:rPr>
                        <a:t>FECHA     </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800" b="1" u="none" strike="noStrike" cap="none">
                          <a:solidFill>
                            <a:schemeClr val="lt1"/>
                          </a:solidFill>
                          <a:latin typeface="Calibri"/>
                          <a:ea typeface="Calibri"/>
                          <a:cs typeface="Calibri"/>
                          <a:sym typeface="Calibri"/>
                        </a:rPr>
                        <a:t>HORA </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600" b="1" u="none" strike="noStrike" cap="none">
                          <a:solidFill>
                            <a:srgbClr val="DDEAF6"/>
                          </a:solidFill>
                          <a:latin typeface="Calibri"/>
                          <a:ea typeface="Calibri"/>
                          <a:cs typeface="Calibri"/>
                          <a:sym typeface="Calibri"/>
                        </a:rPr>
                        <a:t>LINK </a:t>
                      </a:r>
                      <a:endParaRPr sz="1600" u="none" strike="noStrike" cap="none">
                        <a:solidFill>
                          <a:srgbClr val="DDEAF6"/>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67200">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Miércoles 16 de agosto</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16:00 hrs</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600" b="1" u="sng" strike="noStrike" cap="none">
                          <a:solidFill>
                            <a:srgbClr val="DDEAF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https://us02web.zoom.us/j/82278367509?pwd=U0diUjlWR0dKb2paL0Q3WHNWRnBpQT09</a:t>
                      </a:r>
                      <a:endParaRPr sz="1600" u="none" strike="noStrike" cap="none">
                        <a:solidFill>
                          <a:srgbClr val="DDEAF6"/>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8900">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Viernes 18 de agosto</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16:00 hrs</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600" b="1" u="sng" strike="noStrike" cap="none">
                          <a:solidFill>
                            <a:srgbClr val="DDEAF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https://us02web.zoom.us/j/83863229903?pwd=bVpnUjBjQ1EvTHkwUGtPOUZUd3VRZz09</a:t>
                      </a:r>
                      <a:endParaRPr sz="1600" u="none" strike="noStrike" cap="none">
                        <a:solidFill>
                          <a:srgbClr val="DDEAF6"/>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2150">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Lunes 21 de agosto</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17:30 hrs</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600" b="1" u="sng" strike="noStrike" cap="none">
                          <a:solidFill>
                            <a:srgbClr val="DDEAF6"/>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https://us02web.zoom.us/j/85691553458?pwd=SkpXN1hWLy9LUnVnY28rY2p1eGRWZz09</a:t>
                      </a:r>
                      <a:endParaRPr sz="1600" u="none" strike="noStrike" cap="none">
                        <a:solidFill>
                          <a:srgbClr val="DDEAF6"/>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2150">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Martes 22 de agosto</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16:00 hrs</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600" b="1" u="sng" strike="noStrike" cap="none">
                          <a:solidFill>
                            <a:srgbClr val="DDEAF6"/>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https://us02web.zoom.us/j/86309920781?pwd=b0IvaU0zRVBaTTZ0U3dHdzcyeFZVUT09</a:t>
                      </a:r>
                      <a:endParaRPr sz="1600" u="none" strike="noStrike" cap="none">
                        <a:solidFill>
                          <a:srgbClr val="DDEAF6"/>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67200">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Miércoles 23 de agosto</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17:00 hrs</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600" b="1" u="sng" strike="noStrike" cap="none">
                          <a:solidFill>
                            <a:srgbClr val="DDEAF6"/>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https://us02web.zoom.us/j/85175855088?pwd=MmY1cmlYVWZQT0wvbVM0VFQvTy9OZz09</a:t>
                      </a:r>
                      <a:endParaRPr sz="1600" u="none" strike="noStrike" cap="none">
                        <a:solidFill>
                          <a:srgbClr val="DDEAF6"/>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22150">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Jueves 24 de agosto</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800" u="none" strike="noStrike" cap="none">
                          <a:solidFill>
                            <a:schemeClr val="lt1"/>
                          </a:solidFill>
                          <a:latin typeface="Calibri"/>
                          <a:ea typeface="Calibri"/>
                          <a:cs typeface="Calibri"/>
                          <a:sym typeface="Calibri"/>
                        </a:rPr>
                        <a:t>16:30 hrs</a:t>
                      </a:r>
                      <a:endParaRPr sz="18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s-CL" sz="1600" b="1" u="sng" strike="noStrike" cap="none">
                          <a:solidFill>
                            <a:srgbClr val="DDEAF6"/>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https://us02web.zoom.us/j/81241543039?pwd=ek9UQzlxMU9vdEZCUkFabW1XZmJDUT09</a:t>
                      </a:r>
                      <a:endParaRPr sz="1600" u="none" strike="noStrike" cap="none">
                        <a:solidFill>
                          <a:srgbClr val="DDEAF6"/>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93150">
                <a:tc>
                  <a:txBody>
                    <a:bodyPr/>
                    <a:lstStyle/>
                    <a:p>
                      <a:pPr marL="0" marR="0" lvl="0" indent="0" algn="l" rtl="0">
                        <a:lnSpc>
                          <a:spcPct val="100000"/>
                        </a:lnSpc>
                        <a:spcBef>
                          <a:spcPts val="0"/>
                        </a:spcBef>
                        <a:spcAft>
                          <a:spcPts val="0"/>
                        </a:spcAft>
                        <a:buNone/>
                      </a:pPr>
                      <a:br>
                        <a:rPr lang="es-CL" sz="1300" u="none" strike="noStrike" cap="none">
                          <a:solidFill>
                            <a:schemeClr val="lt1"/>
                          </a:solidFill>
                        </a:rPr>
                      </a:br>
                      <a:endParaRPr sz="13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es-CL" sz="1300" u="none" strike="noStrike" cap="none">
                          <a:solidFill>
                            <a:schemeClr val="lt1"/>
                          </a:solidFill>
                        </a:rPr>
                      </a:br>
                      <a:endParaRPr sz="1300" u="none" strike="noStrike" cap="none">
                        <a:solidFill>
                          <a:schemeClr val="lt1"/>
                        </a:solidFill>
                      </a:endParaRPr>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es-CL" sz="1300" u="none" strike="noStrike" cap="none"/>
                      </a:br>
                      <a:endParaRPr sz="1300" u="none" strike="noStrike" cap="none"/>
                    </a:p>
                  </a:txBody>
                  <a:tcPr marL="65275" marR="65275" marT="43525" marB="43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45"/>
          <p:cNvPicPr preferRelativeResize="0"/>
          <p:nvPr/>
        </p:nvPicPr>
        <p:blipFill rotWithShape="1">
          <a:blip r:embed="rId3">
            <a:alphaModFix/>
          </a:blip>
          <a:srcRect/>
          <a:stretch/>
        </p:blipFill>
        <p:spPr>
          <a:xfrm>
            <a:off x="0" y="0"/>
            <a:ext cx="12192000" cy="6857989"/>
          </a:xfrm>
          <a:prstGeom prst="rect">
            <a:avLst/>
          </a:prstGeom>
          <a:noFill/>
          <a:ln>
            <a:noFill/>
          </a:ln>
        </p:spPr>
      </p:pic>
      <p:pic>
        <p:nvPicPr>
          <p:cNvPr id="435" name="Google Shape;435;p45"/>
          <p:cNvPicPr preferRelativeResize="0"/>
          <p:nvPr/>
        </p:nvPicPr>
        <p:blipFill rotWithShape="1">
          <a:blip r:embed="rId4">
            <a:alphaModFix/>
          </a:blip>
          <a:srcRect t="2390" b="2379"/>
          <a:stretch/>
        </p:blipFill>
        <p:spPr>
          <a:xfrm>
            <a:off x="6096000" y="790789"/>
            <a:ext cx="6268675" cy="6067200"/>
          </a:xfrm>
          <a:prstGeom prst="rect">
            <a:avLst/>
          </a:prstGeom>
          <a:noFill/>
          <a:ln>
            <a:noFill/>
          </a:ln>
        </p:spPr>
      </p:pic>
      <p:sp>
        <p:nvSpPr>
          <p:cNvPr id="436" name="Google Shape;436;p45"/>
          <p:cNvSpPr txBox="1"/>
          <p:nvPr/>
        </p:nvSpPr>
        <p:spPr>
          <a:xfrm>
            <a:off x="708462" y="888565"/>
            <a:ext cx="6489300" cy="17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3200" i="0" u="none" strike="noStrike" cap="none">
                <a:solidFill>
                  <a:schemeClr val="lt1"/>
                </a:solidFill>
                <a:latin typeface="Roboto"/>
                <a:ea typeface="Roboto"/>
                <a:cs typeface="Roboto"/>
                <a:sym typeface="Roboto"/>
              </a:rPr>
              <a:t>Le invitamos a registrar la participación de su establecimiento en:</a:t>
            </a:r>
            <a:endParaRPr>
              <a:latin typeface="Roboto"/>
              <a:ea typeface="Roboto"/>
              <a:cs typeface="Roboto"/>
              <a:sym typeface="Roboto"/>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45"/>
          <p:cNvSpPr txBox="1"/>
          <p:nvPr/>
        </p:nvSpPr>
        <p:spPr>
          <a:xfrm>
            <a:off x="690306" y="3801458"/>
            <a:ext cx="66804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3400">
                <a:solidFill>
                  <a:schemeClr val="lt1"/>
                </a:solidFill>
                <a:latin typeface="Roboto Medium"/>
                <a:ea typeface="Roboto Medium"/>
                <a:cs typeface="Roboto Medium"/>
                <a:sym typeface="Roboto Medium"/>
              </a:rPr>
              <a:t>www.escucharnos.cl/inscripcion</a:t>
            </a:r>
            <a:endParaRPr sz="2400">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10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46"/>
          <p:cNvPicPr preferRelativeResize="0"/>
          <p:nvPr/>
        </p:nvPicPr>
        <p:blipFill rotWithShape="1">
          <a:blip r:embed="rId3">
            <a:alphaModFix/>
          </a:blip>
          <a:srcRect/>
          <a:stretch/>
        </p:blipFill>
        <p:spPr>
          <a:xfrm>
            <a:off x="0" y="8"/>
            <a:ext cx="12192000" cy="6857989"/>
          </a:xfrm>
          <a:prstGeom prst="rect">
            <a:avLst/>
          </a:prstGeom>
          <a:noFill/>
          <a:ln>
            <a:noFill/>
          </a:ln>
        </p:spPr>
      </p:pic>
      <p:pic>
        <p:nvPicPr>
          <p:cNvPr id="443" name="Google Shape;443;p46"/>
          <p:cNvPicPr preferRelativeResize="0"/>
          <p:nvPr/>
        </p:nvPicPr>
        <p:blipFill rotWithShape="1">
          <a:blip r:embed="rId4">
            <a:alphaModFix/>
          </a:blip>
          <a:srcRect/>
          <a:stretch/>
        </p:blipFill>
        <p:spPr>
          <a:xfrm>
            <a:off x="6269107" y="1402000"/>
            <a:ext cx="4779623" cy="3140624"/>
          </a:xfrm>
          <a:prstGeom prst="rect">
            <a:avLst/>
          </a:prstGeom>
          <a:noFill/>
          <a:ln>
            <a:noFill/>
          </a:ln>
        </p:spPr>
      </p:pic>
      <p:pic>
        <p:nvPicPr>
          <p:cNvPr id="444" name="Google Shape;444;p46"/>
          <p:cNvPicPr preferRelativeResize="0"/>
          <p:nvPr/>
        </p:nvPicPr>
        <p:blipFill rotWithShape="1">
          <a:blip r:embed="rId5">
            <a:alphaModFix/>
          </a:blip>
          <a:srcRect/>
          <a:stretch/>
        </p:blipFill>
        <p:spPr>
          <a:xfrm>
            <a:off x="1502962" y="1073901"/>
            <a:ext cx="5954802" cy="5763402"/>
          </a:xfrm>
          <a:prstGeom prst="rect">
            <a:avLst/>
          </a:prstGeom>
          <a:noFill/>
          <a:ln>
            <a:noFill/>
          </a:ln>
        </p:spPr>
      </p:pic>
      <p:pic>
        <p:nvPicPr>
          <p:cNvPr id="445" name="Google Shape;445;p46"/>
          <p:cNvPicPr preferRelativeResize="0"/>
          <p:nvPr/>
        </p:nvPicPr>
        <p:blipFill rotWithShape="1">
          <a:blip r:embed="rId6">
            <a:alphaModFix/>
          </a:blip>
          <a:srcRect/>
          <a:stretch/>
        </p:blipFill>
        <p:spPr>
          <a:xfrm>
            <a:off x="616511" y="513850"/>
            <a:ext cx="985429" cy="1655700"/>
          </a:xfrm>
          <a:prstGeom prst="rect">
            <a:avLst/>
          </a:prstGeom>
          <a:noFill/>
          <a:ln>
            <a:noFill/>
          </a:ln>
        </p:spPr>
      </p:pic>
      <p:pic>
        <p:nvPicPr>
          <p:cNvPr id="446" name="Google Shape;446;p46"/>
          <p:cNvPicPr preferRelativeResize="0"/>
          <p:nvPr/>
        </p:nvPicPr>
        <p:blipFill rotWithShape="1">
          <a:blip r:embed="rId7">
            <a:alphaModFix/>
          </a:blip>
          <a:srcRect/>
          <a:stretch/>
        </p:blipFill>
        <p:spPr>
          <a:xfrm>
            <a:off x="685990" y="4685950"/>
            <a:ext cx="1674474" cy="627275"/>
          </a:xfrm>
          <a:prstGeom prst="rect">
            <a:avLst/>
          </a:prstGeom>
          <a:noFill/>
          <a:ln>
            <a:noFill/>
          </a:ln>
        </p:spPr>
      </p:pic>
      <p:pic>
        <p:nvPicPr>
          <p:cNvPr id="447" name="Google Shape;447;p46"/>
          <p:cNvPicPr preferRelativeResize="0"/>
          <p:nvPr/>
        </p:nvPicPr>
        <p:blipFill rotWithShape="1">
          <a:blip r:embed="rId8">
            <a:alphaModFix/>
          </a:blip>
          <a:srcRect t="25536" b="53288"/>
          <a:stretch/>
        </p:blipFill>
        <p:spPr>
          <a:xfrm>
            <a:off x="474103" y="2169911"/>
            <a:ext cx="1817450" cy="815074"/>
          </a:xfrm>
          <a:prstGeom prst="rect">
            <a:avLst/>
          </a:prstGeom>
          <a:noFill/>
          <a:ln>
            <a:noFill/>
          </a:ln>
        </p:spPr>
      </p:pic>
      <p:sp>
        <p:nvSpPr>
          <p:cNvPr id="448" name="Google Shape;448;p46"/>
          <p:cNvSpPr txBox="1"/>
          <p:nvPr/>
        </p:nvSpPr>
        <p:spPr>
          <a:xfrm>
            <a:off x="6264998" y="4900226"/>
            <a:ext cx="5399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3200" i="0" u="none" strike="noStrike" cap="none">
                <a:solidFill>
                  <a:schemeClr val="lt1"/>
                </a:solidFill>
                <a:latin typeface="Roboto"/>
                <a:ea typeface="Roboto"/>
                <a:cs typeface="Roboto"/>
                <a:sym typeface="Roboto"/>
              </a:rPr>
              <a:t>WWW</a:t>
            </a:r>
            <a:r>
              <a:rPr lang="es-CL" sz="3200">
                <a:solidFill>
                  <a:schemeClr val="lt1"/>
                </a:solidFill>
                <a:latin typeface="Roboto"/>
                <a:ea typeface="Roboto"/>
                <a:cs typeface="Roboto"/>
                <a:sym typeface="Roboto"/>
              </a:rPr>
              <a:t>.</a:t>
            </a:r>
            <a:r>
              <a:rPr lang="es-CL" sz="3200" i="0" u="none" strike="noStrike" cap="none">
                <a:solidFill>
                  <a:schemeClr val="lt1"/>
                </a:solidFill>
                <a:latin typeface="Roboto"/>
                <a:ea typeface="Roboto"/>
                <a:cs typeface="Roboto"/>
                <a:sym typeface="Roboto"/>
              </a:rPr>
              <a:t>ESCUCHARNOS.CL</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par>
                                <p:cTn id="8" presetID="10" presetClass="entr" presetSubtype="0" fill="hold" nodeType="withEffect">
                                  <p:stCondLst>
                                    <p:cond delay="0"/>
                                  </p:stCondLst>
                                  <p:childTnLst>
                                    <p:set>
                                      <p:cBhvr>
                                        <p:cTn id="9" dur="1" fill="hold">
                                          <p:stCondLst>
                                            <p:cond delay="0"/>
                                          </p:stCondLst>
                                        </p:cTn>
                                        <p:tgtEl>
                                          <p:spTgt spid="443"/>
                                        </p:tgtEl>
                                        <p:attrNameLst>
                                          <p:attrName>style.visibility</p:attrName>
                                        </p:attrNameLst>
                                      </p:cBhvr>
                                      <p:to>
                                        <p:strVal val="visible"/>
                                      </p:to>
                                    </p:set>
                                    <p:animEffect transition="in" filter="fade">
                                      <p:cBhvr>
                                        <p:cTn id="10"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g2099bccb127_0_55"/>
          <p:cNvSpPr/>
          <p:nvPr/>
        </p:nvSpPr>
        <p:spPr>
          <a:xfrm>
            <a:off x="0" y="0"/>
            <a:ext cx="12192000" cy="6858000"/>
          </a:xfrm>
          <a:prstGeom prst="rect">
            <a:avLst/>
          </a:prstGeom>
          <a:solidFill>
            <a:srgbClr val="53C1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g2099bccb127_0_55"/>
          <p:cNvSpPr/>
          <p:nvPr/>
        </p:nvSpPr>
        <p:spPr>
          <a:xfrm>
            <a:off x="4653886" y="0"/>
            <a:ext cx="7538114" cy="6858000"/>
          </a:xfrm>
          <a:custGeom>
            <a:avLst/>
            <a:gdLst/>
            <a:ahLst/>
            <a:cxnLst/>
            <a:rect l="l" t="t" r="r" b="b"/>
            <a:pathLst>
              <a:path w="7538114" h="6858000" extrusionOk="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000000">
              <a:alpha val="3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g2099bccb127_0_55"/>
          <p:cNvSpPr txBox="1">
            <a:spLocks noGrp="1"/>
          </p:cNvSpPr>
          <p:nvPr>
            <p:ph type="title"/>
          </p:nvPr>
        </p:nvSpPr>
        <p:spPr>
          <a:xfrm>
            <a:off x="5797850" y="5535000"/>
            <a:ext cx="5310000" cy="132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s-CL" sz="1300">
                <a:solidFill>
                  <a:schemeClr val="lt1"/>
                </a:solidFill>
                <a:latin typeface="Roboto Medium"/>
                <a:ea typeface="Roboto Medium"/>
                <a:cs typeface="Roboto Medium"/>
                <a:sym typeface="Roboto Medium"/>
              </a:rPr>
              <a:t>La niñez se ve afectada directa e indirectamente por las violencias…</a:t>
            </a:r>
            <a:endParaRPr sz="1300">
              <a:solidFill>
                <a:schemeClr val="lt1"/>
              </a:solidFill>
              <a:latin typeface="Roboto Medium"/>
              <a:ea typeface="Roboto Medium"/>
              <a:cs typeface="Roboto Medium"/>
              <a:sym typeface="Roboto Medium"/>
            </a:endParaRPr>
          </a:p>
        </p:txBody>
      </p:sp>
      <p:sp>
        <p:nvSpPr>
          <p:cNvPr id="132" name="Google Shape;132;g2099bccb127_0_55"/>
          <p:cNvSpPr txBox="1">
            <a:spLocks noGrp="1"/>
          </p:cNvSpPr>
          <p:nvPr>
            <p:ph type="body" idx="1"/>
          </p:nvPr>
        </p:nvSpPr>
        <p:spPr>
          <a:xfrm>
            <a:off x="705025" y="1126550"/>
            <a:ext cx="30570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CL" b="1">
                <a:solidFill>
                  <a:schemeClr val="lt1"/>
                </a:solidFill>
                <a:latin typeface="Roboto"/>
                <a:ea typeface="Roboto"/>
                <a:cs typeface="Roboto"/>
                <a:sym typeface="Roboto"/>
              </a:rPr>
              <a:t>Los niños, niñas y adolescentes se mueven en distintos espacios donde pueden verse afectados/as por distintas formas de violencia.</a:t>
            </a:r>
            <a:endParaRPr b="1">
              <a:solidFill>
                <a:schemeClr val="lt1"/>
              </a:solidFill>
              <a:latin typeface="Roboto"/>
              <a:ea typeface="Roboto"/>
              <a:cs typeface="Roboto"/>
              <a:sym typeface="Roboto"/>
            </a:endParaRPr>
          </a:p>
        </p:txBody>
      </p:sp>
      <p:grpSp>
        <p:nvGrpSpPr>
          <p:cNvPr id="133" name="Google Shape;133;g2099bccb127_0_55"/>
          <p:cNvGrpSpPr/>
          <p:nvPr/>
        </p:nvGrpSpPr>
        <p:grpSpPr>
          <a:xfrm>
            <a:off x="5797859" y="486224"/>
            <a:ext cx="5250166" cy="5250166"/>
            <a:chOff x="700765" y="0"/>
            <a:chExt cx="3908700" cy="3908700"/>
          </a:xfrm>
        </p:grpSpPr>
        <p:sp>
          <p:nvSpPr>
            <p:cNvPr id="134" name="Google Shape;134;g2099bccb127_0_55"/>
            <p:cNvSpPr/>
            <p:nvPr/>
          </p:nvSpPr>
          <p:spPr>
            <a:xfrm>
              <a:off x="700765" y="0"/>
              <a:ext cx="3908700" cy="3908700"/>
            </a:xfrm>
            <a:prstGeom prst="ellipse">
              <a:avLst/>
            </a:prstGeom>
            <a:solidFill>
              <a:srgbClr val="53C1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099bccb127_0_55"/>
            <p:cNvSpPr txBox="1"/>
            <p:nvPr/>
          </p:nvSpPr>
          <p:spPr>
            <a:xfrm>
              <a:off x="1922198" y="94589"/>
              <a:ext cx="1465800" cy="39090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s-CL" sz="1800" b="1" i="0" u="none" strike="noStrike" cap="none">
                  <a:solidFill>
                    <a:schemeClr val="lt1"/>
                  </a:solidFill>
                  <a:latin typeface="Roboto"/>
                  <a:ea typeface="Roboto"/>
                  <a:cs typeface="Roboto"/>
                  <a:sym typeface="Roboto"/>
                </a:rPr>
                <a:t>Región</a:t>
              </a:r>
              <a:endParaRPr sz="1800" b="1" i="0" u="none" strike="noStrike" cap="none">
                <a:solidFill>
                  <a:srgbClr val="000000"/>
                </a:solidFill>
                <a:latin typeface="Roboto"/>
                <a:ea typeface="Roboto"/>
                <a:cs typeface="Roboto"/>
                <a:sym typeface="Roboto"/>
              </a:endParaRPr>
            </a:p>
          </p:txBody>
        </p:sp>
        <p:sp>
          <p:nvSpPr>
            <p:cNvPr id="136" name="Google Shape;136;g2099bccb127_0_55"/>
            <p:cNvSpPr/>
            <p:nvPr/>
          </p:nvSpPr>
          <p:spPr>
            <a:xfrm>
              <a:off x="993909" y="586287"/>
              <a:ext cx="3322200" cy="3322200"/>
            </a:xfrm>
            <a:prstGeom prst="ellipse">
              <a:avLst/>
            </a:prstGeom>
            <a:solidFill>
              <a:srgbClr val="C2D7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099bccb127_0_55"/>
            <p:cNvSpPr txBox="1"/>
            <p:nvPr/>
          </p:nvSpPr>
          <p:spPr>
            <a:xfrm>
              <a:off x="1938687" y="708963"/>
              <a:ext cx="1432800" cy="38220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s-CL" sz="1800" b="1" i="0" u="none" strike="noStrike" cap="none">
                  <a:solidFill>
                    <a:schemeClr val="lt1"/>
                  </a:solidFill>
                  <a:latin typeface="Roboto"/>
                  <a:ea typeface="Roboto"/>
                  <a:cs typeface="Roboto"/>
                  <a:sym typeface="Roboto"/>
                </a:rPr>
                <a:t>Comuna</a:t>
              </a:r>
              <a:endParaRPr sz="1800" b="1" i="0" u="none" strike="noStrike" cap="none">
                <a:solidFill>
                  <a:srgbClr val="000000"/>
                </a:solidFill>
                <a:latin typeface="Roboto"/>
                <a:ea typeface="Roboto"/>
                <a:cs typeface="Roboto"/>
                <a:sym typeface="Roboto"/>
              </a:endParaRPr>
            </a:p>
          </p:txBody>
        </p:sp>
        <p:sp>
          <p:nvSpPr>
            <p:cNvPr id="138" name="Google Shape;138;g2099bccb127_0_55"/>
            <p:cNvSpPr/>
            <p:nvPr/>
          </p:nvSpPr>
          <p:spPr>
            <a:xfrm>
              <a:off x="1287053" y="1172575"/>
              <a:ext cx="2736000" cy="27360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2099bccb127_0_55"/>
            <p:cNvSpPr txBox="1"/>
            <p:nvPr/>
          </p:nvSpPr>
          <p:spPr>
            <a:xfrm>
              <a:off x="1947115" y="1321477"/>
              <a:ext cx="1416000" cy="37770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s-CL" sz="1800" b="1" i="0" u="none" strike="noStrike" cap="none">
                  <a:solidFill>
                    <a:schemeClr val="lt1"/>
                  </a:solidFill>
                  <a:latin typeface="Roboto"/>
                  <a:ea typeface="Roboto"/>
                  <a:cs typeface="Roboto"/>
                  <a:sym typeface="Roboto"/>
                </a:rPr>
                <a:t>Barrio</a:t>
              </a:r>
              <a:endParaRPr sz="1800" b="1" i="0" u="none" strike="noStrike" cap="none">
                <a:solidFill>
                  <a:srgbClr val="000000"/>
                </a:solidFill>
                <a:latin typeface="Roboto"/>
                <a:ea typeface="Roboto"/>
                <a:cs typeface="Roboto"/>
                <a:sym typeface="Roboto"/>
              </a:endParaRPr>
            </a:p>
          </p:txBody>
        </p:sp>
        <p:sp>
          <p:nvSpPr>
            <p:cNvPr id="140" name="Google Shape;140;g2099bccb127_0_55"/>
            <p:cNvSpPr/>
            <p:nvPr/>
          </p:nvSpPr>
          <p:spPr>
            <a:xfrm>
              <a:off x="1580197" y="1758863"/>
              <a:ext cx="2149800" cy="2149800"/>
            </a:xfrm>
            <a:prstGeom prst="ellipse">
              <a:avLst/>
            </a:prstGeom>
            <a:solidFill>
              <a:srgbClr val="FFAF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099bccb127_0_55"/>
            <p:cNvSpPr txBox="1"/>
            <p:nvPr/>
          </p:nvSpPr>
          <p:spPr>
            <a:xfrm>
              <a:off x="2074633" y="1886245"/>
              <a:ext cx="1160700" cy="38700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s-CL" sz="1800" b="1" i="0" u="none" strike="noStrike" cap="none">
                  <a:solidFill>
                    <a:schemeClr val="lt1"/>
                  </a:solidFill>
                  <a:latin typeface="Roboto"/>
                  <a:ea typeface="Roboto"/>
                  <a:cs typeface="Roboto"/>
                  <a:sym typeface="Roboto"/>
                </a:rPr>
                <a:t>Escuela</a:t>
              </a:r>
              <a:endParaRPr sz="1800" b="1" i="0" u="none" strike="noStrike" cap="none">
                <a:solidFill>
                  <a:srgbClr val="000000"/>
                </a:solidFill>
                <a:latin typeface="Roboto"/>
                <a:ea typeface="Roboto"/>
                <a:cs typeface="Roboto"/>
                <a:sym typeface="Roboto"/>
              </a:endParaRPr>
            </a:p>
          </p:txBody>
        </p:sp>
        <p:sp>
          <p:nvSpPr>
            <p:cNvPr id="142" name="Google Shape;142;g2099bccb127_0_55"/>
            <p:cNvSpPr/>
            <p:nvPr/>
          </p:nvSpPr>
          <p:spPr>
            <a:xfrm>
              <a:off x="1873341" y="2345150"/>
              <a:ext cx="1563300" cy="1563300"/>
            </a:xfrm>
            <a:prstGeom prst="ellipse">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099bccb127_0_55"/>
            <p:cNvSpPr txBox="1"/>
            <p:nvPr/>
          </p:nvSpPr>
          <p:spPr>
            <a:xfrm>
              <a:off x="2146941" y="2466225"/>
              <a:ext cx="1016100" cy="39090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s-CL" sz="1800" b="1" i="0" u="none" strike="noStrike" cap="none">
                  <a:solidFill>
                    <a:schemeClr val="lt1"/>
                  </a:solidFill>
                  <a:latin typeface="Roboto"/>
                  <a:ea typeface="Roboto"/>
                  <a:cs typeface="Roboto"/>
                  <a:sym typeface="Roboto"/>
                </a:rPr>
                <a:t>Familia</a:t>
              </a:r>
              <a:endParaRPr sz="1800" b="1" i="0" u="none" strike="noStrike" cap="none">
                <a:solidFill>
                  <a:srgbClr val="000000"/>
                </a:solidFill>
                <a:latin typeface="Roboto"/>
                <a:ea typeface="Roboto"/>
                <a:cs typeface="Roboto"/>
                <a:sym typeface="Roboto"/>
              </a:endParaRPr>
            </a:p>
          </p:txBody>
        </p:sp>
        <p:sp>
          <p:nvSpPr>
            <p:cNvPr id="144" name="Google Shape;144;g2099bccb127_0_55"/>
            <p:cNvSpPr/>
            <p:nvPr/>
          </p:nvSpPr>
          <p:spPr>
            <a:xfrm>
              <a:off x="2166484" y="2931438"/>
              <a:ext cx="977100" cy="977100"/>
            </a:xfrm>
            <a:prstGeom prst="ellipse">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2099bccb127_0_55"/>
            <p:cNvSpPr txBox="1"/>
            <p:nvPr/>
          </p:nvSpPr>
          <p:spPr>
            <a:xfrm>
              <a:off x="2309584" y="3175725"/>
              <a:ext cx="690900" cy="48870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s-CL" sz="1800" b="1" i="0" u="none" strike="noStrike" cap="none">
                  <a:solidFill>
                    <a:schemeClr val="lt1"/>
                  </a:solidFill>
                  <a:latin typeface="Roboto"/>
                  <a:ea typeface="Roboto"/>
                  <a:cs typeface="Roboto"/>
                  <a:sym typeface="Roboto"/>
                </a:rPr>
                <a:t>NNA</a:t>
              </a:r>
              <a:endParaRPr sz="1800" b="1" i="0" u="none" strike="noStrike" cap="none">
                <a:solidFill>
                  <a:srgbClr val="00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1000"/>
                                        <p:tgtEl>
                                          <p:spTgt spid="13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1000"/>
                                        <p:tgtEl>
                                          <p:spTgt spid="13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4"/>
          <p:cNvSpPr/>
          <p:nvPr/>
        </p:nvSpPr>
        <p:spPr>
          <a:xfrm>
            <a:off x="100" y="0"/>
            <a:ext cx="12192000" cy="6858000"/>
          </a:xfrm>
          <a:prstGeom prst="rect">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4"/>
          <p:cNvPicPr preferRelativeResize="0"/>
          <p:nvPr/>
        </p:nvPicPr>
        <p:blipFill rotWithShape="1">
          <a:blip r:embed="rId3">
            <a:alphaModFix/>
          </a:blip>
          <a:srcRect l="-10144"/>
          <a:stretch/>
        </p:blipFill>
        <p:spPr>
          <a:xfrm>
            <a:off x="-11095" y="0"/>
            <a:ext cx="12192000" cy="6858000"/>
          </a:xfrm>
          <a:prstGeom prst="rect">
            <a:avLst/>
          </a:prstGeom>
          <a:noFill/>
          <a:ln>
            <a:noFill/>
          </a:ln>
        </p:spPr>
      </p:pic>
      <p:pic>
        <p:nvPicPr>
          <p:cNvPr id="152" name="Google Shape;152;p4"/>
          <p:cNvPicPr preferRelativeResize="0">
            <a:picLocks noGrp="1"/>
          </p:cNvPicPr>
          <p:nvPr>
            <p:ph type="body" idx="1"/>
          </p:nvPr>
        </p:nvPicPr>
        <p:blipFill rotWithShape="1">
          <a:blip r:embed="rId4">
            <a:alphaModFix/>
          </a:blip>
          <a:srcRect r="1409" b="65036"/>
          <a:stretch/>
        </p:blipFill>
        <p:spPr>
          <a:xfrm>
            <a:off x="478925" y="214663"/>
            <a:ext cx="6991800" cy="3196200"/>
          </a:xfrm>
          <a:prstGeom prst="rect">
            <a:avLst/>
          </a:prstGeom>
          <a:noFill/>
          <a:ln>
            <a:noFill/>
          </a:ln>
        </p:spPr>
      </p:pic>
      <p:sp>
        <p:nvSpPr>
          <p:cNvPr id="153" name="Google Shape;153;p4"/>
          <p:cNvSpPr txBox="1">
            <a:spLocks noGrp="1"/>
          </p:cNvSpPr>
          <p:nvPr>
            <p:ph type="title"/>
          </p:nvPr>
        </p:nvSpPr>
        <p:spPr>
          <a:xfrm>
            <a:off x="8102867" y="798464"/>
            <a:ext cx="3476700" cy="49626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FFFFFF"/>
              </a:buClr>
              <a:buSzPct val="100000"/>
              <a:buFont typeface="Calibri"/>
              <a:buNone/>
            </a:pPr>
            <a:r>
              <a:rPr lang="es-CL" sz="4800" b="1">
                <a:solidFill>
                  <a:srgbClr val="FFFFFF"/>
                </a:solidFill>
                <a:latin typeface="Roboto"/>
                <a:ea typeface="Roboto"/>
                <a:cs typeface="Roboto"/>
                <a:sym typeface="Roboto"/>
              </a:rPr>
              <a:t>…pero sus necesidades y demandas muchas veces no son visibilizadas</a:t>
            </a:r>
            <a:endParaRPr sz="4800" b="1">
              <a:solidFill>
                <a:srgbClr val="FFFFFF"/>
              </a:solidFill>
              <a:latin typeface="Roboto"/>
              <a:ea typeface="Roboto"/>
              <a:cs typeface="Roboto"/>
              <a:sym typeface="Roboto"/>
            </a:endParaRPr>
          </a:p>
        </p:txBody>
      </p:sp>
      <p:pic>
        <p:nvPicPr>
          <p:cNvPr id="154" name="Google Shape;154;p4"/>
          <p:cNvPicPr preferRelativeResize="0">
            <a:picLocks noGrp="1"/>
          </p:cNvPicPr>
          <p:nvPr>
            <p:ph type="body" idx="1"/>
          </p:nvPr>
        </p:nvPicPr>
        <p:blipFill rotWithShape="1">
          <a:blip r:embed="rId4">
            <a:alphaModFix/>
          </a:blip>
          <a:srcRect t="54771" r="1301" b="10718"/>
          <a:stretch/>
        </p:blipFill>
        <p:spPr>
          <a:xfrm>
            <a:off x="478925" y="3478644"/>
            <a:ext cx="6991800" cy="316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
                                        <p:tgtEl>
                                          <p:spTgt spid="152"/>
                                        </p:tgtEl>
                                      </p:cBhvr>
                                    </p:animEffect>
                                  </p:childTnLst>
                                </p:cTn>
                              </p:par>
                              <p:par>
                                <p:cTn id="12" presetID="10" presetClass="entr" presetSubtype="0" fill="hold" nodeType="withEffect">
                                  <p:stCondLst>
                                    <p:cond delay="0"/>
                                  </p:stCondLst>
                                  <p:childTnLst>
                                    <p:set>
                                      <p:cBhvr>
                                        <p:cTn id="13" dur="1" fill="hold">
                                          <p:stCondLst>
                                            <p:cond delay="0"/>
                                          </p:stCondLst>
                                        </p:cTn>
                                        <p:tgtEl>
                                          <p:spTgt spid="154"/>
                                        </p:tgtEl>
                                        <p:attrNameLst>
                                          <p:attrName>style.visibility</p:attrName>
                                        </p:attrNameLst>
                                      </p:cBhvr>
                                      <p:to>
                                        <p:strVal val="visible"/>
                                      </p:to>
                                    </p:set>
                                    <p:animEffect transition="in" filter="fade">
                                      <p:cBhvr>
                                        <p:cTn id="14" dur="1000"/>
                                        <p:tgtEl>
                                          <p:spTgt spid="154"/>
                                        </p:tgtEl>
                                      </p:cBhvr>
                                    </p:animEffect>
                                  </p:childTnLst>
                                </p:cTn>
                              </p:par>
                              <p:par>
                                <p:cTn id="15" presetID="10" presetClass="entr" presetSubtype="0" fill="hold" nodeType="with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fade">
                                      <p:cBhvr>
                                        <p:cTn id="1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g2099bccb127_0_120"/>
          <p:cNvSpPr/>
          <p:nvPr/>
        </p:nvSpPr>
        <p:spPr>
          <a:xfrm>
            <a:off x="0" y="0"/>
            <a:ext cx="12192000" cy="6858000"/>
          </a:xfrm>
          <a:prstGeom prst="rect">
            <a:avLst/>
          </a:prstGeom>
          <a:solidFill>
            <a:srgbClr val="FF4A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g2099bccb127_0_120"/>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61" name="Google Shape;161;g2099bccb127_0_120"/>
          <p:cNvSpPr/>
          <p:nvPr/>
        </p:nvSpPr>
        <p:spPr>
          <a:xfrm>
            <a:off x="9443975" y="3839600"/>
            <a:ext cx="2024100" cy="2024100"/>
          </a:xfrm>
          <a:prstGeom prst="rect">
            <a:avLst/>
          </a:prstGeom>
          <a:solidFill>
            <a:srgbClr val="000000">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2099bccb127_0_120"/>
          <p:cNvSpPr txBox="1">
            <a:spLocks noGrp="1"/>
          </p:cNvSpPr>
          <p:nvPr>
            <p:ph type="body" idx="1"/>
          </p:nvPr>
        </p:nvSpPr>
        <p:spPr>
          <a:xfrm>
            <a:off x="9544022" y="4066720"/>
            <a:ext cx="1846200" cy="2397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400"/>
              <a:buNone/>
            </a:pPr>
            <a:r>
              <a:rPr lang="es-CL" sz="1700" b="1">
                <a:solidFill>
                  <a:schemeClr val="lt1"/>
                </a:solidFill>
                <a:latin typeface="Roboto"/>
                <a:ea typeface="Roboto"/>
                <a:cs typeface="Roboto"/>
                <a:sym typeface="Roboto"/>
              </a:rPr>
              <a:t>Es deber del Estado garantizar que se tendrán en cuenta sus opiniones</a:t>
            </a:r>
            <a:endParaRPr sz="1700" b="1">
              <a:latin typeface="Roboto"/>
              <a:ea typeface="Roboto"/>
              <a:cs typeface="Roboto"/>
              <a:sym typeface="Roboto"/>
            </a:endParaRPr>
          </a:p>
          <a:p>
            <a:pPr marL="0" lvl="0" indent="0" algn="ctr" rtl="0">
              <a:lnSpc>
                <a:spcPct val="90000"/>
              </a:lnSpc>
              <a:spcBef>
                <a:spcPts val="0"/>
              </a:spcBef>
              <a:spcAft>
                <a:spcPts val="0"/>
              </a:spcAft>
              <a:buClr>
                <a:schemeClr val="lt1"/>
              </a:buClr>
              <a:buSzPts val="1400"/>
              <a:buNone/>
            </a:pPr>
            <a:endParaRPr sz="1700" b="1">
              <a:solidFill>
                <a:schemeClr val="lt1"/>
              </a:solidFill>
              <a:latin typeface="Roboto"/>
              <a:ea typeface="Roboto"/>
              <a:cs typeface="Roboto"/>
              <a:sym typeface="Roboto"/>
            </a:endParaRPr>
          </a:p>
        </p:txBody>
      </p:sp>
      <p:sp>
        <p:nvSpPr>
          <p:cNvPr id="163" name="Google Shape;163;g2099bccb127_0_120"/>
          <p:cNvSpPr/>
          <p:nvPr/>
        </p:nvSpPr>
        <p:spPr>
          <a:xfrm>
            <a:off x="4860525" y="3839600"/>
            <a:ext cx="2024100" cy="2024100"/>
          </a:xfrm>
          <a:prstGeom prst="rect">
            <a:avLst/>
          </a:prstGeom>
          <a:solidFill>
            <a:srgbClr val="000000">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2099bccb127_0_120"/>
          <p:cNvSpPr txBox="1">
            <a:spLocks noGrp="1"/>
          </p:cNvSpPr>
          <p:nvPr>
            <p:ph type="body" idx="1"/>
          </p:nvPr>
        </p:nvSpPr>
        <p:spPr>
          <a:xfrm>
            <a:off x="4716306" y="488247"/>
            <a:ext cx="6555300" cy="499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000"/>
              <a:buNone/>
            </a:pPr>
            <a:r>
              <a:rPr lang="es-CL" sz="1400">
                <a:solidFill>
                  <a:schemeClr val="lt1"/>
                </a:solidFill>
                <a:latin typeface="Roboto Medium"/>
                <a:ea typeface="Roboto Medium"/>
                <a:cs typeface="Roboto Medium"/>
                <a:sym typeface="Roboto Medium"/>
              </a:rPr>
              <a:t>La Convención sobre los Derechos del Niño señala que </a:t>
            </a:r>
            <a:endParaRPr sz="1400" i="1">
              <a:solidFill>
                <a:schemeClr val="lt1"/>
              </a:solidFill>
              <a:latin typeface="Roboto Medium"/>
              <a:ea typeface="Roboto Medium"/>
              <a:cs typeface="Roboto Medium"/>
              <a:sym typeface="Roboto Medium"/>
            </a:endParaRPr>
          </a:p>
        </p:txBody>
      </p:sp>
      <p:sp>
        <p:nvSpPr>
          <p:cNvPr id="165" name="Google Shape;165;g2099bccb127_0_120"/>
          <p:cNvSpPr txBox="1">
            <a:spLocks noGrp="1"/>
          </p:cNvSpPr>
          <p:nvPr>
            <p:ph type="body" idx="1"/>
          </p:nvPr>
        </p:nvSpPr>
        <p:spPr>
          <a:xfrm>
            <a:off x="4728883" y="898972"/>
            <a:ext cx="6009300" cy="2397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1000"/>
              </a:spcBef>
              <a:spcAft>
                <a:spcPts val="0"/>
              </a:spcAft>
              <a:buClr>
                <a:schemeClr val="dk1"/>
              </a:buClr>
              <a:buSzPts val="2000"/>
              <a:buNone/>
            </a:pPr>
            <a:r>
              <a:rPr lang="es-CL" sz="2000" b="1" i="1">
                <a:solidFill>
                  <a:schemeClr val="lt1"/>
                </a:solidFill>
                <a:latin typeface="Roboto"/>
                <a:ea typeface="Roboto"/>
                <a:cs typeface="Roboto"/>
                <a:sym typeface="Roboto"/>
              </a:rPr>
              <a:t>“Los Estados Partes garantizarán al niño que esté en coniciones de formarse un juicio propio el derecho de expresar su opinión libremente en todos los asuntos que afectan al niño, teniéndose debidamente en cuenta las opiniones del niño, en función de la edad y madurez del niño” (Art. 12).</a:t>
            </a:r>
            <a:endParaRPr sz="2000" b="1" i="1">
              <a:solidFill>
                <a:schemeClr val="lt1"/>
              </a:solidFill>
              <a:latin typeface="Roboto"/>
              <a:ea typeface="Roboto"/>
              <a:cs typeface="Roboto"/>
              <a:sym typeface="Roboto"/>
            </a:endParaRPr>
          </a:p>
        </p:txBody>
      </p:sp>
      <p:sp>
        <p:nvSpPr>
          <p:cNvPr id="166" name="Google Shape;166;g2099bccb127_0_120"/>
          <p:cNvSpPr txBox="1">
            <a:spLocks noGrp="1"/>
          </p:cNvSpPr>
          <p:nvPr>
            <p:ph type="body" idx="1"/>
          </p:nvPr>
        </p:nvSpPr>
        <p:spPr>
          <a:xfrm>
            <a:off x="4882725" y="4150420"/>
            <a:ext cx="2024100" cy="1653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400"/>
              <a:buNone/>
            </a:pPr>
            <a:r>
              <a:rPr lang="es-CL" sz="1800" b="1">
                <a:solidFill>
                  <a:schemeClr val="lt1"/>
                </a:solidFill>
                <a:latin typeface="Roboto"/>
                <a:ea typeface="Roboto"/>
                <a:cs typeface="Roboto"/>
                <a:sym typeface="Roboto"/>
              </a:rPr>
              <a:t>NNA están en condiciones de formarse un juicio sobre las violencias</a:t>
            </a:r>
            <a:endParaRPr sz="1800" b="1" i="1">
              <a:solidFill>
                <a:schemeClr val="lt1"/>
              </a:solidFill>
              <a:latin typeface="Roboto"/>
              <a:ea typeface="Roboto"/>
              <a:cs typeface="Roboto"/>
              <a:sym typeface="Roboto"/>
            </a:endParaRPr>
          </a:p>
        </p:txBody>
      </p:sp>
      <p:sp>
        <p:nvSpPr>
          <p:cNvPr id="167" name="Google Shape;167;g2099bccb127_0_120"/>
          <p:cNvSpPr/>
          <p:nvPr/>
        </p:nvSpPr>
        <p:spPr>
          <a:xfrm>
            <a:off x="7163350" y="3839600"/>
            <a:ext cx="2024100" cy="2024100"/>
          </a:xfrm>
          <a:prstGeom prst="rect">
            <a:avLst/>
          </a:prstGeom>
          <a:solidFill>
            <a:srgbClr val="000000">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099bccb127_0_120"/>
          <p:cNvSpPr txBox="1">
            <a:spLocks noGrp="1"/>
          </p:cNvSpPr>
          <p:nvPr>
            <p:ph type="body" idx="1"/>
          </p:nvPr>
        </p:nvSpPr>
        <p:spPr>
          <a:xfrm>
            <a:off x="7242319" y="4096559"/>
            <a:ext cx="1846200" cy="178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400"/>
              <a:buNone/>
            </a:pPr>
            <a:r>
              <a:rPr lang="es-CL" sz="1700" b="1">
                <a:solidFill>
                  <a:schemeClr val="lt1"/>
                </a:solidFill>
                <a:latin typeface="Roboto"/>
                <a:ea typeface="Roboto"/>
                <a:cs typeface="Roboto"/>
                <a:sym typeface="Roboto"/>
              </a:rPr>
              <a:t>Las violencias son un tema que les afecta en los distintos espacios que habitan</a:t>
            </a:r>
            <a:endParaRPr sz="1700" b="1" i="1">
              <a:solidFill>
                <a:schemeClr val="lt1"/>
              </a:solidFill>
              <a:latin typeface="Roboto"/>
              <a:ea typeface="Roboto"/>
              <a:cs typeface="Roboto"/>
              <a:sym typeface="Roboto"/>
            </a:endParaRPr>
          </a:p>
        </p:txBody>
      </p:sp>
      <p:pic>
        <p:nvPicPr>
          <p:cNvPr id="169" name="Google Shape;169;g2099bccb127_0_120"/>
          <p:cNvPicPr preferRelativeResize="0"/>
          <p:nvPr/>
        </p:nvPicPr>
        <p:blipFill rotWithShape="1">
          <a:blip r:embed="rId4">
            <a:alphaModFix/>
          </a:blip>
          <a:srcRect/>
          <a:stretch/>
        </p:blipFill>
        <p:spPr>
          <a:xfrm>
            <a:off x="-220748" y="2175380"/>
            <a:ext cx="4925948" cy="47676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1000"/>
                                        <p:tgtEl>
                                          <p:spTgt spid="164"/>
                                        </p:tgtEl>
                                      </p:cBhvr>
                                    </p:animEffect>
                                  </p:childTnLst>
                                </p:cTn>
                              </p:par>
                              <p:par>
                                <p:cTn id="12" presetID="10" presetClass="entr" presetSubtype="0" fill="hold" nodeType="withEffect">
                                  <p:stCondLst>
                                    <p:cond delay="0"/>
                                  </p:stCondLst>
                                  <p:childTnLst>
                                    <p:set>
                                      <p:cBhvr>
                                        <p:cTn id="13" dur="1" fill="hold">
                                          <p:stCondLst>
                                            <p:cond delay="0"/>
                                          </p:stCondLst>
                                        </p:cTn>
                                        <p:tgtEl>
                                          <p:spTgt spid="165"/>
                                        </p:tgtEl>
                                        <p:attrNameLst>
                                          <p:attrName>style.visibility</p:attrName>
                                        </p:attrNameLst>
                                      </p:cBhvr>
                                      <p:to>
                                        <p:strVal val="visible"/>
                                      </p:to>
                                    </p:set>
                                    <p:animEffect transition="in" filter="fade">
                                      <p:cBhvr>
                                        <p:cTn id="14" dur="1000"/>
                                        <p:tgtEl>
                                          <p:spTgt spid="16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69"/>
                                        </p:tgtEl>
                                        <p:attrNameLst>
                                          <p:attrName>style.visibility</p:attrName>
                                        </p:attrNameLst>
                                      </p:cBhvr>
                                      <p:to>
                                        <p:strVal val="visible"/>
                                      </p:to>
                                    </p:set>
                                    <p:animEffect transition="in" filter="fade">
                                      <p:cBhvr>
                                        <p:cTn id="18" dur="1000"/>
                                        <p:tgtEl>
                                          <p:spTgt spid="1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fade">
                                      <p:cBhvr>
                                        <p:cTn id="23" dur="1000"/>
                                        <p:tgtEl>
                                          <p:spTgt spid="166"/>
                                        </p:tgtEl>
                                      </p:cBhvr>
                                    </p:animEffect>
                                  </p:childTnLst>
                                </p:cTn>
                              </p:par>
                              <p:par>
                                <p:cTn id="24" presetID="10" presetClass="entr" presetSubtype="0" fill="hold" nodeType="with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1000"/>
                                        <p:tgtEl>
                                          <p:spTgt spid="1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fade">
                                      <p:cBhvr>
                                        <p:cTn id="31" dur="1000"/>
                                        <p:tgtEl>
                                          <p:spTgt spid="168"/>
                                        </p:tgtEl>
                                      </p:cBhvr>
                                    </p:animEffect>
                                  </p:childTnLst>
                                </p:cTn>
                              </p:par>
                              <p:par>
                                <p:cTn id="32" presetID="10" presetClass="entr" presetSubtype="0" fill="hold" nodeType="with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fade">
                                      <p:cBhvr>
                                        <p:cTn id="34" dur="10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fade">
                                      <p:cBhvr>
                                        <p:cTn id="39" dur="1000"/>
                                        <p:tgtEl>
                                          <p:spTgt spid="162"/>
                                        </p:tgtEl>
                                      </p:cBhvr>
                                    </p:animEffect>
                                  </p:childTnLst>
                                </p:cTn>
                              </p:par>
                              <p:par>
                                <p:cTn id="40" presetID="10" presetClass="entr" presetSubtype="0" fill="hold"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2099bccb127_0_135"/>
          <p:cNvSpPr/>
          <p:nvPr/>
        </p:nvSpPr>
        <p:spPr>
          <a:xfrm>
            <a:off x="0" y="0"/>
            <a:ext cx="12192000" cy="6858000"/>
          </a:xfrm>
          <a:prstGeom prst="rect">
            <a:avLst/>
          </a:prstGeom>
          <a:solidFill>
            <a:srgbClr val="FF4A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g2099bccb127_0_135"/>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76" name="Google Shape;176;g2099bccb127_0_135"/>
          <p:cNvSpPr txBox="1">
            <a:spLocks noGrp="1"/>
          </p:cNvSpPr>
          <p:nvPr>
            <p:ph type="body" idx="1"/>
          </p:nvPr>
        </p:nvSpPr>
        <p:spPr>
          <a:xfrm>
            <a:off x="784925" y="3639983"/>
            <a:ext cx="2011500" cy="202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700"/>
              <a:buNone/>
            </a:pPr>
            <a:r>
              <a:rPr lang="es-CL" sz="1700">
                <a:solidFill>
                  <a:schemeClr val="lt1"/>
                </a:solidFill>
                <a:latin typeface="Roboto Medium"/>
                <a:ea typeface="Roboto Medium"/>
                <a:cs typeface="Roboto Medium"/>
                <a:sym typeface="Roboto Medium"/>
              </a:rPr>
              <a:t>Es una iniciativa financiada por el Gobierno Regional y ejecutada por Fundación Horizonte Ciudadano.</a:t>
            </a:r>
            <a:endParaRPr sz="1700">
              <a:solidFill>
                <a:schemeClr val="lt1"/>
              </a:solidFill>
              <a:latin typeface="Roboto Medium"/>
              <a:ea typeface="Roboto Medium"/>
              <a:cs typeface="Roboto Medium"/>
              <a:sym typeface="Roboto Medium"/>
            </a:endParaRPr>
          </a:p>
        </p:txBody>
      </p:sp>
      <p:pic>
        <p:nvPicPr>
          <p:cNvPr id="177" name="Google Shape;177;g2099bccb127_0_135"/>
          <p:cNvPicPr preferRelativeResize="0"/>
          <p:nvPr/>
        </p:nvPicPr>
        <p:blipFill rotWithShape="1">
          <a:blip r:embed="rId4">
            <a:alphaModFix/>
          </a:blip>
          <a:srcRect l="-7076" t="-4239" r="-7065" b="-5868"/>
          <a:stretch/>
        </p:blipFill>
        <p:spPr>
          <a:xfrm>
            <a:off x="2763234" y="411635"/>
            <a:ext cx="4760602" cy="3017376"/>
          </a:xfrm>
          <a:prstGeom prst="rect">
            <a:avLst/>
          </a:prstGeom>
          <a:noFill/>
          <a:ln>
            <a:noFill/>
          </a:ln>
        </p:spPr>
      </p:pic>
      <p:pic>
        <p:nvPicPr>
          <p:cNvPr id="178" name="Google Shape;178;g2099bccb127_0_135"/>
          <p:cNvPicPr preferRelativeResize="0"/>
          <p:nvPr/>
        </p:nvPicPr>
        <p:blipFill rotWithShape="1">
          <a:blip r:embed="rId5">
            <a:alphaModFix/>
          </a:blip>
          <a:srcRect t="2390" b="2379"/>
          <a:stretch/>
        </p:blipFill>
        <p:spPr>
          <a:xfrm>
            <a:off x="6915930" y="880555"/>
            <a:ext cx="6268675" cy="6067200"/>
          </a:xfrm>
          <a:prstGeom prst="rect">
            <a:avLst/>
          </a:prstGeom>
          <a:noFill/>
          <a:ln>
            <a:noFill/>
          </a:ln>
        </p:spPr>
      </p:pic>
      <p:sp>
        <p:nvSpPr>
          <p:cNvPr id="179" name="Google Shape;179;g2099bccb127_0_135"/>
          <p:cNvSpPr txBox="1">
            <a:spLocks noGrp="1"/>
          </p:cNvSpPr>
          <p:nvPr>
            <p:ph type="body" idx="1"/>
          </p:nvPr>
        </p:nvSpPr>
        <p:spPr>
          <a:xfrm>
            <a:off x="3026529" y="3639983"/>
            <a:ext cx="2466600" cy="221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700"/>
              <a:buFont typeface="Calibri"/>
              <a:buNone/>
            </a:pPr>
            <a:r>
              <a:rPr lang="es-CL" sz="1700">
                <a:solidFill>
                  <a:schemeClr val="lt1"/>
                </a:solidFill>
                <a:latin typeface="Roboto Medium"/>
                <a:ea typeface="Roboto Medium"/>
                <a:cs typeface="Roboto Medium"/>
                <a:sym typeface="Roboto Medium"/>
              </a:rPr>
              <a:t>Busca favorecer la cohesión social y generar propuestas que permitan el diseño de planes para el enfrentamiento de las violencias con pertinencia territorial.</a:t>
            </a:r>
            <a:endParaRPr sz="1400">
              <a:latin typeface="Roboto Medium"/>
              <a:ea typeface="Roboto Medium"/>
              <a:cs typeface="Roboto Medium"/>
              <a:sym typeface="Roboto Medium"/>
            </a:endParaRPr>
          </a:p>
          <a:p>
            <a:pPr marL="0" lvl="0" indent="0" algn="l" rtl="0">
              <a:lnSpc>
                <a:spcPct val="90000"/>
              </a:lnSpc>
              <a:spcBef>
                <a:spcPts val="0"/>
              </a:spcBef>
              <a:spcAft>
                <a:spcPts val="0"/>
              </a:spcAft>
              <a:buClr>
                <a:schemeClr val="lt1"/>
              </a:buClr>
              <a:buSzPts val="1400"/>
              <a:buNone/>
            </a:pPr>
            <a:endParaRPr sz="1800">
              <a:solidFill>
                <a:schemeClr val="lt1"/>
              </a:solidFill>
              <a:latin typeface="Roboto Medium"/>
              <a:ea typeface="Roboto Medium"/>
              <a:cs typeface="Roboto Medium"/>
              <a:sym typeface="Roboto Medium"/>
            </a:endParaRPr>
          </a:p>
        </p:txBody>
      </p:sp>
      <p:sp>
        <p:nvSpPr>
          <p:cNvPr id="180" name="Google Shape;180;g2099bccb127_0_135"/>
          <p:cNvSpPr txBox="1">
            <a:spLocks noGrp="1"/>
          </p:cNvSpPr>
          <p:nvPr>
            <p:ph type="body" idx="1"/>
          </p:nvPr>
        </p:nvSpPr>
        <p:spPr>
          <a:xfrm>
            <a:off x="5615200" y="3639994"/>
            <a:ext cx="2585400" cy="221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700"/>
              <a:buFont typeface="Calibri"/>
              <a:buNone/>
            </a:pPr>
            <a:r>
              <a:rPr lang="es-CL" sz="1600">
                <a:solidFill>
                  <a:schemeClr val="lt1"/>
                </a:solidFill>
                <a:latin typeface="Roboto Medium"/>
                <a:ea typeface="Roboto Medium"/>
                <a:cs typeface="Roboto Medium"/>
                <a:sym typeface="Roboto Medium"/>
              </a:rPr>
              <a:t>Para ello, impulsará un amplio proceso participativo con niños, niñas y adolescentes de 10 comunas de la región, así como la presentación y discusión de sus propuestas en instancias comunales.</a:t>
            </a:r>
            <a:endParaRPr sz="1600">
              <a:latin typeface="Roboto Medium"/>
              <a:ea typeface="Roboto Medium"/>
              <a:cs typeface="Roboto Medium"/>
              <a:sym typeface="Roboto Medium"/>
            </a:endParaRPr>
          </a:p>
          <a:p>
            <a:pPr marL="0" lvl="0" indent="0" algn="l" rtl="0">
              <a:lnSpc>
                <a:spcPct val="90000"/>
              </a:lnSpc>
              <a:spcBef>
                <a:spcPts val="0"/>
              </a:spcBef>
              <a:spcAft>
                <a:spcPts val="0"/>
              </a:spcAft>
              <a:buClr>
                <a:schemeClr val="lt1"/>
              </a:buClr>
              <a:buSzPts val="1400"/>
              <a:buNone/>
            </a:pPr>
            <a:endParaRPr sz="1600">
              <a:solidFill>
                <a:schemeClr val="lt1"/>
              </a:solidFill>
              <a:latin typeface="Roboto Medium"/>
              <a:ea typeface="Roboto Medium"/>
              <a:cs typeface="Roboto Medium"/>
              <a:sym typeface="Roboto Medium"/>
            </a:endParaRPr>
          </a:p>
        </p:txBody>
      </p:sp>
      <p:pic>
        <p:nvPicPr>
          <p:cNvPr id="181" name="Google Shape;181;g2099bccb127_0_135"/>
          <p:cNvPicPr preferRelativeResize="0"/>
          <p:nvPr/>
        </p:nvPicPr>
        <p:blipFill rotWithShape="1">
          <a:blip r:embed="rId6">
            <a:alphaModFix/>
          </a:blip>
          <a:srcRect/>
          <a:stretch/>
        </p:blipFill>
        <p:spPr>
          <a:xfrm>
            <a:off x="854473" y="662875"/>
            <a:ext cx="985429" cy="1655700"/>
          </a:xfrm>
          <a:prstGeom prst="rect">
            <a:avLst/>
          </a:prstGeom>
          <a:noFill/>
          <a:ln>
            <a:noFill/>
          </a:ln>
        </p:spPr>
      </p:pic>
      <p:pic>
        <p:nvPicPr>
          <p:cNvPr id="182" name="Google Shape;182;g2099bccb127_0_135"/>
          <p:cNvPicPr preferRelativeResize="0"/>
          <p:nvPr/>
        </p:nvPicPr>
        <p:blipFill rotWithShape="1">
          <a:blip r:embed="rId7">
            <a:alphaModFix/>
          </a:blip>
          <a:srcRect/>
          <a:stretch/>
        </p:blipFill>
        <p:spPr>
          <a:xfrm>
            <a:off x="854467" y="2704472"/>
            <a:ext cx="1674474" cy="62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1000"/>
                                        <p:tgtEl>
                                          <p:spTgt spid="1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1000"/>
                                        <p:tgtEl>
                                          <p:spTgt spid="176"/>
                                        </p:tgtEl>
                                      </p:cBhvr>
                                    </p:animEffect>
                                  </p:childTnLst>
                                </p:cTn>
                              </p:par>
                              <p:par>
                                <p:cTn id="16" presetID="10" presetClass="entr" presetSubtype="0" fill="hold" nodeType="with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fade">
                                      <p:cBhvr>
                                        <p:cTn id="18" dur="1000"/>
                                        <p:tgtEl>
                                          <p:spTgt spid="182"/>
                                        </p:tgtEl>
                                      </p:cBhvr>
                                    </p:animEffect>
                                  </p:childTnLst>
                                </p:cTn>
                              </p:par>
                              <p:par>
                                <p:cTn id="19" presetID="10" presetClass="entr" presetSubtype="0" fill="hold" nodeType="withEffect">
                                  <p:stCondLst>
                                    <p:cond delay="0"/>
                                  </p:stCondLst>
                                  <p:childTnLst>
                                    <p:set>
                                      <p:cBhvr>
                                        <p:cTn id="20" dur="1" fill="hold">
                                          <p:stCondLst>
                                            <p:cond delay="0"/>
                                          </p:stCondLst>
                                        </p:cTn>
                                        <p:tgtEl>
                                          <p:spTgt spid="181"/>
                                        </p:tgtEl>
                                        <p:attrNameLst>
                                          <p:attrName>style.visibility</p:attrName>
                                        </p:attrNameLst>
                                      </p:cBhvr>
                                      <p:to>
                                        <p:strVal val="visible"/>
                                      </p:to>
                                    </p:set>
                                    <p:animEffect transition="in" filter="fade">
                                      <p:cBhvr>
                                        <p:cTn id="21" dur="1000"/>
                                        <p:tgtEl>
                                          <p:spTgt spid="18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fade">
                                      <p:cBhvr>
                                        <p:cTn id="26" dur="10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0"/>
                                        </p:tgtEl>
                                        <p:attrNameLst>
                                          <p:attrName>style.visibility</p:attrName>
                                        </p:attrNameLst>
                                      </p:cBhvr>
                                      <p:to>
                                        <p:strVal val="visible"/>
                                      </p:to>
                                    </p:set>
                                    <p:animEffect transition="in" filter="fade">
                                      <p:cBhvr>
                                        <p:cTn id="31"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
          <p:cNvSpPr/>
          <p:nvPr/>
        </p:nvSpPr>
        <p:spPr>
          <a:xfrm>
            <a:off x="0" y="0"/>
            <a:ext cx="12192000" cy="6858000"/>
          </a:xfrm>
          <a:prstGeom prst="rect">
            <a:avLst/>
          </a:prstGeom>
          <a:solidFill>
            <a:srgbClr val="FFAF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 name="Google Shape;188;p2"/>
          <p:cNvPicPr preferRelativeResize="0"/>
          <p:nvPr/>
        </p:nvPicPr>
        <p:blipFill rotWithShape="1">
          <a:blip r:embed="rId3">
            <a:alphaModFix amt="46000"/>
          </a:blip>
          <a:srcRect/>
          <a:stretch/>
        </p:blipFill>
        <p:spPr>
          <a:xfrm rot="10800000">
            <a:off x="0" y="0"/>
            <a:ext cx="12192000" cy="6858000"/>
          </a:xfrm>
          <a:prstGeom prst="rect">
            <a:avLst/>
          </a:prstGeom>
          <a:noFill/>
          <a:ln>
            <a:noFill/>
          </a:ln>
        </p:spPr>
      </p:pic>
      <p:sp>
        <p:nvSpPr>
          <p:cNvPr id="189" name="Google Shape;189;p2"/>
          <p:cNvSpPr txBox="1">
            <a:spLocks noGrp="1"/>
          </p:cNvSpPr>
          <p:nvPr>
            <p:ph type="title"/>
          </p:nvPr>
        </p:nvSpPr>
        <p:spPr>
          <a:xfrm>
            <a:off x="494670" y="1836757"/>
            <a:ext cx="73848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s-CL" b="1">
                <a:solidFill>
                  <a:schemeClr val="lt1"/>
                </a:solidFill>
                <a:latin typeface="Roboto Condensed"/>
                <a:ea typeface="Roboto Condensed"/>
                <a:cs typeface="Roboto Condensed"/>
                <a:sym typeface="Roboto Condensed"/>
              </a:rPr>
              <a:t>COMUNAS </a:t>
            </a:r>
            <a:br>
              <a:rPr lang="es-CL" b="1">
                <a:solidFill>
                  <a:schemeClr val="lt1"/>
                </a:solidFill>
                <a:latin typeface="Roboto Condensed"/>
                <a:ea typeface="Roboto Condensed"/>
                <a:cs typeface="Roboto Condensed"/>
                <a:sym typeface="Roboto Condensed"/>
              </a:rPr>
            </a:br>
            <a:r>
              <a:rPr lang="es-CL" b="1">
                <a:solidFill>
                  <a:schemeClr val="lt1"/>
                </a:solidFill>
                <a:latin typeface="Roboto Condensed"/>
                <a:ea typeface="Roboto Condensed"/>
                <a:cs typeface="Roboto Condensed"/>
                <a:sym typeface="Roboto Condensed"/>
              </a:rPr>
              <a:t>PARTICIPANTES</a:t>
            </a:r>
            <a:endParaRPr b="1">
              <a:solidFill>
                <a:schemeClr val="lt1"/>
              </a:solidFill>
              <a:latin typeface="Roboto Condensed"/>
              <a:ea typeface="Roboto Condensed"/>
              <a:cs typeface="Roboto Condensed"/>
              <a:sym typeface="Roboto Condensed"/>
            </a:endParaRPr>
          </a:p>
        </p:txBody>
      </p:sp>
      <p:sp>
        <p:nvSpPr>
          <p:cNvPr id="190" name="Google Shape;190;p2"/>
          <p:cNvSpPr txBox="1"/>
          <p:nvPr/>
        </p:nvSpPr>
        <p:spPr>
          <a:xfrm>
            <a:off x="5133975" y="4572000"/>
            <a:ext cx="548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91" name="Google Shape;191;p2"/>
          <p:cNvGrpSpPr/>
          <p:nvPr/>
        </p:nvGrpSpPr>
        <p:grpSpPr>
          <a:xfrm>
            <a:off x="4518486" y="286381"/>
            <a:ext cx="6238013" cy="4748886"/>
            <a:chOff x="1430505" y="1428"/>
            <a:chExt cx="6238013" cy="4748886"/>
          </a:xfrm>
        </p:grpSpPr>
        <p:sp>
          <p:nvSpPr>
            <p:cNvPr id="192" name="Google Shape;192;p2"/>
            <p:cNvSpPr/>
            <p:nvPr/>
          </p:nvSpPr>
          <p:spPr>
            <a:xfrm rot="10800000">
              <a:off x="1617667" y="1428"/>
              <a:ext cx="6050851" cy="374324"/>
            </a:xfrm>
            <a:prstGeom prst="homePlate">
              <a:avLst>
                <a:gd name="adj" fmla="val 50000"/>
              </a:avLst>
            </a:prstGeom>
            <a:solidFill>
              <a:srgbClr val="D66E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txBox="1"/>
            <p:nvPr/>
          </p:nvSpPr>
          <p:spPr>
            <a:xfrm>
              <a:off x="1711248" y="1428"/>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Los Ángeles</a:t>
              </a:r>
              <a:endParaRPr/>
            </a:p>
          </p:txBody>
        </p:sp>
        <p:sp>
          <p:nvSpPr>
            <p:cNvPr id="194" name="Google Shape;194;p2"/>
            <p:cNvSpPr/>
            <p:nvPr/>
          </p:nvSpPr>
          <p:spPr>
            <a:xfrm>
              <a:off x="1430505" y="1428"/>
              <a:ext cx="374324" cy="374324"/>
            </a:xfrm>
            <a:prstGeom prst="ellipse">
              <a:avLst/>
            </a:prstGeom>
            <a:solidFill>
              <a:srgbClr val="F5CBB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0800000">
              <a:off x="1617667" y="487490"/>
              <a:ext cx="6050851" cy="374324"/>
            </a:xfrm>
            <a:prstGeom prst="homePlate">
              <a:avLst>
                <a:gd name="adj" fmla="val 50000"/>
              </a:avLst>
            </a:prstGeom>
            <a:solidFill>
              <a:srgbClr val="D974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txBox="1"/>
            <p:nvPr/>
          </p:nvSpPr>
          <p:spPr>
            <a:xfrm>
              <a:off x="1711248" y="487490"/>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Alto Biobío</a:t>
              </a:r>
              <a:endParaRPr/>
            </a:p>
          </p:txBody>
        </p:sp>
        <p:sp>
          <p:nvSpPr>
            <p:cNvPr id="197" name="Google Shape;197;p2"/>
            <p:cNvSpPr/>
            <p:nvPr/>
          </p:nvSpPr>
          <p:spPr>
            <a:xfrm>
              <a:off x="1430505" y="487490"/>
              <a:ext cx="374324" cy="374324"/>
            </a:xfrm>
            <a:prstGeom prst="ellipse">
              <a:avLst/>
            </a:prstGeom>
            <a:solidFill>
              <a:srgbClr val="F4CD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0800000">
              <a:off x="1617667" y="973553"/>
              <a:ext cx="6050851" cy="374324"/>
            </a:xfrm>
            <a:prstGeom prst="homePlate">
              <a:avLst>
                <a:gd name="adj" fmla="val 50000"/>
              </a:avLst>
            </a:prstGeom>
            <a:solidFill>
              <a:srgbClr val="DC7B4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txBox="1"/>
            <p:nvPr/>
          </p:nvSpPr>
          <p:spPr>
            <a:xfrm>
              <a:off x="1711248" y="973553"/>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Cabrero</a:t>
              </a:r>
              <a:endParaRPr/>
            </a:p>
          </p:txBody>
        </p:sp>
        <p:sp>
          <p:nvSpPr>
            <p:cNvPr id="200" name="Google Shape;200;p2"/>
            <p:cNvSpPr/>
            <p:nvPr/>
          </p:nvSpPr>
          <p:spPr>
            <a:xfrm>
              <a:off x="1430505" y="973553"/>
              <a:ext cx="374324" cy="374324"/>
            </a:xfrm>
            <a:prstGeom prst="ellipse">
              <a:avLst/>
            </a:prstGeom>
            <a:solidFill>
              <a:srgbClr val="F5D1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0800000">
              <a:off x="1617667" y="1459615"/>
              <a:ext cx="6050851" cy="374324"/>
            </a:xfrm>
            <a:prstGeom prst="homePlate">
              <a:avLst>
                <a:gd name="adj" fmla="val 50000"/>
              </a:avLst>
            </a:prstGeom>
            <a:solidFill>
              <a:srgbClr val="E081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txBox="1"/>
            <p:nvPr/>
          </p:nvSpPr>
          <p:spPr>
            <a:xfrm>
              <a:off x="1711248" y="1459615"/>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Arauco</a:t>
              </a:r>
              <a:endParaRPr/>
            </a:p>
          </p:txBody>
        </p:sp>
        <p:sp>
          <p:nvSpPr>
            <p:cNvPr id="203" name="Google Shape;203;p2"/>
            <p:cNvSpPr/>
            <p:nvPr/>
          </p:nvSpPr>
          <p:spPr>
            <a:xfrm>
              <a:off x="1430505" y="1459615"/>
              <a:ext cx="374324" cy="374324"/>
            </a:xfrm>
            <a:prstGeom prst="ellipse">
              <a:avLst/>
            </a:prstGeom>
            <a:solidFill>
              <a:srgbClr val="F6D4C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0800000">
              <a:off x="1617667" y="1945678"/>
              <a:ext cx="6050851" cy="374324"/>
            </a:xfrm>
            <a:prstGeom prst="homePlate">
              <a:avLst>
                <a:gd name="adj" fmla="val 50000"/>
              </a:avLst>
            </a:prstGeom>
            <a:solidFill>
              <a:srgbClr val="E3885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txBox="1"/>
            <p:nvPr/>
          </p:nvSpPr>
          <p:spPr>
            <a:xfrm>
              <a:off x="1711248" y="1945678"/>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Cañete</a:t>
              </a:r>
              <a:endParaRPr/>
            </a:p>
          </p:txBody>
        </p:sp>
        <p:sp>
          <p:nvSpPr>
            <p:cNvPr id="206" name="Google Shape;206;p2"/>
            <p:cNvSpPr/>
            <p:nvPr/>
          </p:nvSpPr>
          <p:spPr>
            <a:xfrm>
              <a:off x="1430505" y="1945678"/>
              <a:ext cx="374324" cy="374324"/>
            </a:xfrm>
            <a:prstGeom prst="ellipse">
              <a:avLst/>
            </a:prstGeom>
            <a:solidFill>
              <a:srgbClr val="F6D8C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0800000">
              <a:off x="1617667" y="2431740"/>
              <a:ext cx="6050851" cy="374324"/>
            </a:xfrm>
            <a:prstGeom prst="homePlate">
              <a:avLst>
                <a:gd name="adj" fmla="val 50000"/>
              </a:avLst>
            </a:prstGeom>
            <a:solidFill>
              <a:srgbClr val="E79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txBox="1"/>
            <p:nvPr/>
          </p:nvSpPr>
          <p:spPr>
            <a:xfrm>
              <a:off x="1711248" y="2431740"/>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Concepción</a:t>
              </a:r>
              <a:endParaRPr/>
            </a:p>
          </p:txBody>
        </p:sp>
        <p:sp>
          <p:nvSpPr>
            <p:cNvPr id="209" name="Google Shape;209;p2"/>
            <p:cNvSpPr/>
            <p:nvPr/>
          </p:nvSpPr>
          <p:spPr>
            <a:xfrm>
              <a:off x="1430505" y="2431740"/>
              <a:ext cx="374324" cy="374324"/>
            </a:xfrm>
            <a:prstGeom prst="ellipse">
              <a:avLst/>
            </a:prstGeom>
            <a:solidFill>
              <a:srgbClr val="F7DBD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0800000">
              <a:off x="1617667" y="2917803"/>
              <a:ext cx="6050851" cy="374324"/>
            </a:xfrm>
            <a:prstGeom prst="homePlate">
              <a:avLst>
                <a:gd name="adj" fmla="val 50000"/>
              </a:avLst>
            </a:prstGeom>
            <a:solidFill>
              <a:srgbClr val="E9977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txBox="1"/>
            <p:nvPr/>
          </p:nvSpPr>
          <p:spPr>
            <a:xfrm>
              <a:off x="1711248" y="2917803"/>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San Pedro de la Paz</a:t>
              </a:r>
              <a:endParaRPr/>
            </a:p>
          </p:txBody>
        </p:sp>
        <p:sp>
          <p:nvSpPr>
            <p:cNvPr id="212" name="Google Shape;212;p2"/>
            <p:cNvSpPr/>
            <p:nvPr/>
          </p:nvSpPr>
          <p:spPr>
            <a:xfrm>
              <a:off x="1430505" y="2917803"/>
              <a:ext cx="374324" cy="374324"/>
            </a:xfrm>
            <a:prstGeom prst="ellipse">
              <a:avLst/>
            </a:prstGeom>
            <a:solidFill>
              <a:srgbClr val="F8DF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0800000">
              <a:off x="1617667" y="3403865"/>
              <a:ext cx="6050851" cy="374324"/>
            </a:xfrm>
            <a:prstGeom prst="homePlate">
              <a:avLst>
                <a:gd name="adj" fmla="val 50000"/>
              </a:avLst>
            </a:prstGeom>
            <a:solidFill>
              <a:srgbClr val="ED9F7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txBox="1"/>
            <p:nvPr/>
          </p:nvSpPr>
          <p:spPr>
            <a:xfrm>
              <a:off x="1711248" y="3403865"/>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Talcahuano</a:t>
              </a:r>
              <a:endParaRPr/>
            </a:p>
          </p:txBody>
        </p:sp>
        <p:sp>
          <p:nvSpPr>
            <p:cNvPr id="215" name="Google Shape;215;p2"/>
            <p:cNvSpPr/>
            <p:nvPr/>
          </p:nvSpPr>
          <p:spPr>
            <a:xfrm>
              <a:off x="1430505" y="3403865"/>
              <a:ext cx="374324" cy="374324"/>
            </a:xfrm>
            <a:prstGeom prst="ellipse">
              <a:avLst/>
            </a:prstGeom>
            <a:solidFill>
              <a:srgbClr val="F9E2D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0800000">
              <a:off x="1617667" y="3889928"/>
              <a:ext cx="6050851" cy="374324"/>
            </a:xfrm>
            <a:prstGeom prst="homePlate">
              <a:avLst>
                <a:gd name="adj" fmla="val 50000"/>
              </a:avLst>
            </a:prstGeom>
            <a:solidFill>
              <a:srgbClr val="EFA7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txBox="1"/>
            <p:nvPr/>
          </p:nvSpPr>
          <p:spPr>
            <a:xfrm>
              <a:off x="1711248" y="3889928"/>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Lota</a:t>
              </a:r>
              <a:endParaRPr/>
            </a:p>
          </p:txBody>
        </p:sp>
        <p:sp>
          <p:nvSpPr>
            <p:cNvPr id="218" name="Google Shape;218;p2"/>
            <p:cNvSpPr/>
            <p:nvPr/>
          </p:nvSpPr>
          <p:spPr>
            <a:xfrm>
              <a:off x="1430505" y="3889928"/>
              <a:ext cx="374324" cy="374324"/>
            </a:xfrm>
            <a:prstGeom prst="ellipse">
              <a:avLst/>
            </a:prstGeom>
            <a:solidFill>
              <a:srgbClr val="F9E6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0800000">
              <a:off x="1617667" y="4375990"/>
              <a:ext cx="6050851" cy="374324"/>
            </a:xfrm>
            <a:prstGeom prst="homePlate">
              <a:avLst>
                <a:gd name="adj" fmla="val 50000"/>
              </a:avLst>
            </a:prstGeom>
            <a:solidFill>
              <a:srgbClr val="F1B09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txBox="1"/>
            <p:nvPr/>
          </p:nvSpPr>
          <p:spPr>
            <a:xfrm>
              <a:off x="1711248" y="4375990"/>
              <a:ext cx="5957270" cy="374324"/>
            </a:xfrm>
            <a:prstGeom prst="rect">
              <a:avLst/>
            </a:prstGeom>
            <a:noFill/>
            <a:ln>
              <a:noFill/>
            </a:ln>
          </p:spPr>
          <p:txBody>
            <a:bodyPr spcFirstLastPara="1" wrap="square" lIns="165050" tIns="68575" rIns="128000"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CL" sz="1800" b="0" i="0" u="none" strike="noStrike" cap="none">
                  <a:solidFill>
                    <a:schemeClr val="lt1"/>
                  </a:solidFill>
                  <a:latin typeface="Arial"/>
                  <a:ea typeface="Arial"/>
                  <a:cs typeface="Arial"/>
                  <a:sym typeface="Arial"/>
                </a:rPr>
                <a:t>Coronel</a:t>
              </a:r>
              <a:endParaRPr/>
            </a:p>
          </p:txBody>
        </p:sp>
        <p:sp>
          <p:nvSpPr>
            <p:cNvPr id="221" name="Google Shape;221;p2"/>
            <p:cNvSpPr/>
            <p:nvPr/>
          </p:nvSpPr>
          <p:spPr>
            <a:xfrm>
              <a:off x="1430505" y="4375990"/>
              <a:ext cx="374324" cy="374324"/>
            </a:xfrm>
            <a:prstGeom prst="ellipse">
              <a:avLst/>
            </a:prstGeom>
            <a:solidFill>
              <a:srgbClr val="FAE9E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2"/>
          <p:cNvSpPr txBox="1"/>
          <p:nvPr/>
        </p:nvSpPr>
        <p:spPr>
          <a:xfrm>
            <a:off x="734518" y="5561351"/>
            <a:ext cx="1059804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2400" b="0" i="0" u="none" strike="noStrike" cap="none">
                <a:solidFill>
                  <a:schemeClr val="lt1"/>
                </a:solidFill>
                <a:latin typeface="Roboto Medium"/>
                <a:ea typeface="Roboto Medium"/>
                <a:cs typeface="Roboto Medium"/>
                <a:sym typeface="Roboto Medium"/>
              </a:rPr>
              <a:t>Se proyecta la participación de 112.000 niños, niñas y adolescentes de más de 400 establecimientos educacionales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099bccb127_0_188"/>
          <p:cNvSpPr/>
          <p:nvPr/>
        </p:nvSpPr>
        <p:spPr>
          <a:xfrm>
            <a:off x="7" y="0"/>
            <a:ext cx="12192000" cy="6858000"/>
          </a:xfrm>
          <a:prstGeom prst="rect">
            <a:avLst/>
          </a:prstGeom>
          <a:solidFill>
            <a:srgbClr val="FFAF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 name="Google Shape;228;g2099bccb127_0_188"/>
          <p:cNvPicPr preferRelativeResize="0"/>
          <p:nvPr/>
        </p:nvPicPr>
        <p:blipFill rotWithShape="1">
          <a:blip r:embed="rId3">
            <a:alphaModFix amt="35000"/>
          </a:blip>
          <a:srcRect/>
          <a:stretch/>
        </p:blipFill>
        <p:spPr>
          <a:xfrm rot="10800000">
            <a:off x="8" y="0"/>
            <a:ext cx="12192000" cy="6858000"/>
          </a:xfrm>
          <a:prstGeom prst="rect">
            <a:avLst/>
          </a:prstGeom>
          <a:noFill/>
          <a:ln>
            <a:noFill/>
          </a:ln>
        </p:spPr>
      </p:pic>
      <p:sp>
        <p:nvSpPr>
          <p:cNvPr id="229" name="Google Shape;229;g2099bccb127_0_188"/>
          <p:cNvSpPr/>
          <p:nvPr/>
        </p:nvSpPr>
        <p:spPr>
          <a:xfrm>
            <a:off x="1526950" y="1690825"/>
            <a:ext cx="9631200" cy="547200"/>
          </a:xfrm>
          <a:prstGeom prst="rect">
            <a:avLst/>
          </a:prstGeom>
          <a:solidFill>
            <a:srgbClr val="FFFFFF">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2099bccb127_0_188"/>
          <p:cNvSpPr txBox="1">
            <a:spLocks noGrp="1"/>
          </p:cNvSpPr>
          <p:nvPr>
            <p:ph type="title"/>
          </p:nvPr>
        </p:nvSpPr>
        <p:spPr>
          <a:xfrm>
            <a:off x="5067300" y="641350"/>
            <a:ext cx="3905400" cy="72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s-CL" b="1">
                <a:solidFill>
                  <a:schemeClr val="lt1"/>
                </a:solidFill>
                <a:latin typeface="Roboto Condensed"/>
                <a:ea typeface="Roboto Condensed"/>
                <a:cs typeface="Roboto Condensed"/>
                <a:sym typeface="Roboto Condensed"/>
              </a:rPr>
              <a:t>HITOS</a:t>
            </a:r>
            <a:endParaRPr b="1">
              <a:solidFill>
                <a:schemeClr val="lt1"/>
              </a:solidFill>
              <a:latin typeface="Roboto Condensed"/>
              <a:ea typeface="Roboto Condensed"/>
              <a:cs typeface="Roboto Condensed"/>
              <a:sym typeface="Roboto Condensed"/>
            </a:endParaRPr>
          </a:p>
        </p:txBody>
      </p:sp>
      <p:sp>
        <p:nvSpPr>
          <p:cNvPr id="231" name="Google Shape;231;g2099bccb127_0_188"/>
          <p:cNvSpPr txBox="1"/>
          <p:nvPr/>
        </p:nvSpPr>
        <p:spPr>
          <a:xfrm>
            <a:off x="3276257" y="1767700"/>
            <a:ext cx="7263900" cy="43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s-CL" sz="1800" b="0" i="0" u="none" strike="noStrike" cap="none">
                <a:solidFill>
                  <a:srgbClr val="CC0000"/>
                </a:solidFill>
                <a:latin typeface="Roboto Medium"/>
                <a:ea typeface="Roboto Medium"/>
                <a:cs typeface="Roboto Medium"/>
                <a:sym typeface="Roboto Medium"/>
              </a:rPr>
              <a:t>Selección de comunas</a:t>
            </a:r>
            <a:endParaRPr sz="1800" b="0" i="0" u="none" strike="noStrike" cap="none">
              <a:solidFill>
                <a:srgbClr val="CC0000"/>
              </a:solidFill>
              <a:latin typeface="Roboto Medium"/>
              <a:ea typeface="Roboto Medium"/>
              <a:cs typeface="Roboto Medium"/>
              <a:sym typeface="Roboto Medium"/>
            </a:endParaRPr>
          </a:p>
        </p:txBody>
      </p:sp>
      <p:sp>
        <p:nvSpPr>
          <p:cNvPr id="232" name="Google Shape;232;g2099bccb127_0_188"/>
          <p:cNvSpPr txBox="1"/>
          <p:nvPr/>
        </p:nvSpPr>
        <p:spPr>
          <a:xfrm>
            <a:off x="5325807" y="4572000"/>
            <a:ext cx="548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 name="Google Shape;233;g2099bccb127_0_188"/>
          <p:cNvSpPr txBox="1">
            <a:spLocks noGrp="1"/>
          </p:cNvSpPr>
          <p:nvPr>
            <p:ph type="title"/>
          </p:nvPr>
        </p:nvSpPr>
        <p:spPr>
          <a:xfrm>
            <a:off x="1046857" y="598700"/>
            <a:ext cx="2406600" cy="72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s-CL" sz="6000" b="1">
                <a:solidFill>
                  <a:srgbClr val="CC0000"/>
                </a:solidFill>
                <a:latin typeface="Roboto Condensed"/>
                <a:ea typeface="Roboto Condensed"/>
                <a:cs typeface="Roboto Condensed"/>
                <a:sym typeface="Roboto Condensed"/>
              </a:rPr>
              <a:t>2023</a:t>
            </a:r>
            <a:endParaRPr sz="6000" b="1">
              <a:solidFill>
                <a:srgbClr val="CC0000"/>
              </a:solidFill>
              <a:latin typeface="Roboto Condensed"/>
              <a:ea typeface="Roboto Condensed"/>
              <a:cs typeface="Roboto Condensed"/>
              <a:sym typeface="Roboto Condensed"/>
            </a:endParaRPr>
          </a:p>
        </p:txBody>
      </p:sp>
      <p:sp>
        <p:nvSpPr>
          <p:cNvPr id="234" name="Google Shape;234;g2099bccb127_0_188"/>
          <p:cNvSpPr/>
          <p:nvPr/>
        </p:nvSpPr>
        <p:spPr>
          <a:xfrm>
            <a:off x="1526950" y="2340925"/>
            <a:ext cx="9631200" cy="547200"/>
          </a:xfrm>
          <a:prstGeom prst="rect">
            <a:avLst/>
          </a:prstGeom>
          <a:solidFill>
            <a:srgbClr val="FFFFFF">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099bccb127_0_188"/>
          <p:cNvSpPr/>
          <p:nvPr/>
        </p:nvSpPr>
        <p:spPr>
          <a:xfrm>
            <a:off x="1526950" y="2991025"/>
            <a:ext cx="9631200" cy="547200"/>
          </a:xfrm>
          <a:prstGeom prst="rect">
            <a:avLst/>
          </a:prstGeom>
          <a:solidFill>
            <a:srgbClr val="FFFFFF">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2099bccb127_0_188"/>
          <p:cNvSpPr/>
          <p:nvPr/>
        </p:nvSpPr>
        <p:spPr>
          <a:xfrm>
            <a:off x="1526950" y="3641125"/>
            <a:ext cx="9631200" cy="547200"/>
          </a:xfrm>
          <a:prstGeom prst="rect">
            <a:avLst/>
          </a:prstGeom>
          <a:solidFill>
            <a:srgbClr val="FFFFFF">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2099bccb127_0_188"/>
          <p:cNvSpPr/>
          <p:nvPr/>
        </p:nvSpPr>
        <p:spPr>
          <a:xfrm>
            <a:off x="1526950" y="4291225"/>
            <a:ext cx="9631200" cy="547200"/>
          </a:xfrm>
          <a:prstGeom prst="rect">
            <a:avLst/>
          </a:prstGeom>
          <a:solidFill>
            <a:srgbClr val="FFFFFF">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2099bccb127_0_188"/>
          <p:cNvSpPr/>
          <p:nvPr/>
        </p:nvSpPr>
        <p:spPr>
          <a:xfrm>
            <a:off x="1526950" y="4941325"/>
            <a:ext cx="9631200" cy="547200"/>
          </a:xfrm>
          <a:prstGeom prst="rect">
            <a:avLst/>
          </a:prstGeom>
          <a:solidFill>
            <a:srgbClr val="FFFFFF">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2099bccb127_0_188"/>
          <p:cNvSpPr/>
          <p:nvPr/>
        </p:nvSpPr>
        <p:spPr>
          <a:xfrm>
            <a:off x="948507" y="1690825"/>
            <a:ext cx="2142000" cy="547200"/>
          </a:xfrm>
          <a:prstGeom prst="homePlate">
            <a:avLst>
              <a:gd name="adj" fmla="val 50000"/>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2099bccb127_0_188"/>
          <p:cNvSpPr txBox="1"/>
          <p:nvPr/>
        </p:nvSpPr>
        <p:spPr>
          <a:xfrm>
            <a:off x="1046857" y="1720825"/>
            <a:ext cx="15006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s-CL" sz="2400" b="1" i="0" u="none" strike="noStrike" cap="none">
                <a:solidFill>
                  <a:schemeClr val="lt1"/>
                </a:solidFill>
                <a:latin typeface="Roboto Condensed"/>
                <a:ea typeface="Roboto Condensed"/>
                <a:cs typeface="Roboto Condensed"/>
                <a:sym typeface="Roboto Condensed"/>
              </a:rPr>
              <a:t>ABRIL</a:t>
            </a:r>
            <a:endParaRPr sz="2400" b="1" i="0" u="none" strike="noStrike" cap="none">
              <a:solidFill>
                <a:schemeClr val="lt1"/>
              </a:solidFill>
              <a:latin typeface="Roboto Condensed"/>
              <a:ea typeface="Roboto Condensed"/>
              <a:cs typeface="Roboto Condensed"/>
              <a:sym typeface="Roboto Condensed"/>
            </a:endParaRPr>
          </a:p>
        </p:txBody>
      </p:sp>
      <p:sp>
        <p:nvSpPr>
          <p:cNvPr id="241" name="Google Shape;241;g2099bccb127_0_188"/>
          <p:cNvSpPr/>
          <p:nvPr/>
        </p:nvSpPr>
        <p:spPr>
          <a:xfrm>
            <a:off x="948507" y="2340925"/>
            <a:ext cx="2142000" cy="547200"/>
          </a:xfrm>
          <a:prstGeom prst="homePlate">
            <a:avLst>
              <a:gd name="adj" fmla="val 50000"/>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2099bccb127_0_188"/>
          <p:cNvSpPr/>
          <p:nvPr/>
        </p:nvSpPr>
        <p:spPr>
          <a:xfrm>
            <a:off x="948507" y="2991025"/>
            <a:ext cx="2142000" cy="547200"/>
          </a:xfrm>
          <a:prstGeom prst="homePlate">
            <a:avLst>
              <a:gd name="adj" fmla="val 50000"/>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2099bccb127_0_188"/>
          <p:cNvSpPr/>
          <p:nvPr/>
        </p:nvSpPr>
        <p:spPr>
          <a:xfrm>
            <a:off x="948507" y="3641125"/>
            <a:ext cx="2142000" cy="547200"/>
          </a:xfrm>
          <a:prstGeom prst="homePlate">
            <a:avLst>
              <a:gd name="adj" fmla="val 50000"/>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2099bccb127_0_188"/>
          <p:cNvSpPr/>
          <p:nvPr/>
        </p:nvSpPr>
        <p:spPr>
          <a:xfrm>
            <a:off x="948507" y="4291225"/>
            <a:ext cx="2142000" cy="547200"/>
          </a:xfrm>
          <a:prstGeom prst="homePlate">
            <a:avLst>
              <a:gd name="adj" fmla="val 50000"/>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2099bccb127_0_188"/>
          <p:cNvSpPr/>
          <p:nvPr/>
        </p:nvSpPr>
        <p:spPr>
          <a:xfrm>
            <a:off x="948507" y="4941325"/>
            <a:ext cx="2142000" cy="547200"/>
          </a:xfrm>
          <a:prstGeom prst="homePlate">
            <a:avLst>
              <a:gd name="adj" fmla="val 50000"/>
            </a:avLst>
          </a:prstGeom>
          <a:solidFill>
            <a:srgbClr val="FC51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2099bccb127_0_188"/>
          <p:cNvSpPr txBox="1"/>
          <p:nvPr/>
        </p:nvSpPr>
        <p:spPr>
          <a:xfrm>
            <a:off x="1046857" y="4959588"/>
            <a:ext cx="17178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s-CL" sz="2400" b="1" i="0" u="none" strike="noStrike" cap="none">
                <a:solidFill>
                  <a:schemeClr val="lt1"/>
                </a:solidFill>
                <a:latin typeface="Roboto Condensed"/>
                <a:ea typeface="Roboto Condensed"/>
                <a:cs typeface="Roboto Condensed"/>
                <a:sym typeface="Roboto Condensed"/>
              </a:rPr>
              <a:t>DICIEMBRE</a:t>
            </a:r>
            <a:endParaRPr sz="2400" b="1" i="0" u="none" strike="noStrike" cap="none">
              <a:solidFill>
                <a:schemeClr val="lt1"/>
              </a:solidFill>
              <a:latin typeface="Roboto Condensed"/>
              <a:ea typeface="Roboto Condensed"/>
              <a:cs typeface="Roboto Condensed"/>
              <a:sym typeface="Roboto Condensed"/>
            </a:endParaRPr>
          </a:p>
        </p:txBody>
      </p:sp>
      <p:sp>
        <p:nvSpPr>
          <p:cNvPr id="247" name="Google Shape;247;g2099bccb127_0_188"/>
          <p:cNvSpPr txBox="1"/>
          <p:nvPr/>
        </p:nvSpPr>
        <p:spPr>
          <a:xfrm>
            <a:off x="1046857" y="4306213"/>
            <a:ext cx="17178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s-CL" sz="2400" b="1" i="0" u="none" strike="noStrike" cap="none">
                <a:solidFill>
                  <a:schemeClr val="lt1"/>
                </a:solidFill>
                <a:latin typeface="Roboto Condensed"/>
                <a:ea typeface="Roboto Condensed"/>
                <a:cs typeface="Roboto Condensed"/>
                <a:sym typeface="Roboto Condensed"/>
              </a:rPr>
              <a:t>NOVIEMBRE</a:t>
            </a:r>
            <a:endParaRPr sz="2400" b="1" i="0" u="none" strike="noStrike" cap="none">
              <a:solidFill>
                <a:schemeClr val="lt1"/>
              </a:solidFill>
              <a:latin typeface="Roboto Condensed"/>
              <a:ea typeface="Roboto Condensed"/>
              <a:cs typeface="Roboto Condensed"/>
              <a:sym typeface="Roboto Condensed"/>
            </a:endParaRPr>
          </a:p>
        </p:txBody>
      </p:sp>
      <p:sp>
        <p:nvSpPr>
          <p:cNvPr id="248" name="Google Shape;248;g2099bccb127_0_188"/>
          <p:cNvSpPr txBox="1"/>
          <p:nvPr/>
        </p:nvSpPr>
        <p:spPr>
          <a:xfrm>
            <a:off x="1046857" y="3656113"/>
            <a:ext cx="17178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s-CL" sz="2400" b="1" i="0" u="none" strike="noStrike" cap="none">
                <a:solidFill>
                  <a:schemeClr val="lt1"/>
                </a:solidFill>
                <a:latin typeface="Roboto Condensed"/>
                <a:ea typeface="Roboto Condensed"/>
                <a:cs typeface="Roboto Condensed"/>
                <a:sym typeface="Roboto Condensed"/>
              </a:rPr>
              <a:t>AGOSTO</a:t>
            </a:r>
            <a:endParaRPr sz="2400" b="1" i="0" u="none" strike="noStrike" cap="none">
              <a:solidFill>
                <a:schemeClr val="lt1"/>
              </a:solidFill>
              <a:latin typeface="Roboto Condensed"/>
              <a:ea typeface="Roboto Condensed"/>
              <a:cs typeface="Roboto Condensed"/>
              <a:sym typeface="Roboto Condensed"/>
            </a:endParaRPr>
          </a:p>
        </p:txBody>
      </p:sp>
      <p:sp>
        <p:nvSpPr>
          <p:cNvPr id="249" name="Google Shape;249;g2099bccb127_0_188"/>
          <p:cNvSpPr txBox="1"/>
          <p:nvPr/>
        </p:nvSpPr>
        <p:spPr>
          <a:xfrm>
            <a:off x="1046857" y="3006013"/>
            <a:ext cx="17178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s-CL" sz="2400" b="1" i="0" u="none" strike="noStrike" cap="none">
                <a:solidFill>
                  <a:schemeClr val="lt1"/>
                </a:solidFill>
                <a:latin typeface="Roboto Condensed"/>
                <a:ea typeface="Roboto Condensed"/>
                <a:cs typeface="Roboto Condensed"/>
                <a:sym typeface="Roboto Condensed"/>
              </a:rPr>
              <a:t>AGOSTO</a:t>
            </a:r>
            <a:endParaRPr sz="2400" b="1" i="0" u="none" strike="noStrike" cap="none">
              <a:solidFill>
                <a:schemeClr val="lt1"/>
              </a:solidFill>
              <a:latin typeface="Roboto Condensed"/>
              <a:ea typeface="Roboto Condensed"/>
              <a:cs typeface="Roboto Condensed"/>
              <a:sym typeface="Roboto Condensed"/>
            </a:endParaRPr>
          </a:p>
        </p:txBody>
      </p:sp>
      <p:sp>
        <p:nvSpPr>
          <p:cNvPr id="250" name="Google Shape;250;g2099bccb127_0_188"/>
          <p:cNvSpPr txBox="1"/>
          <p:nvPr/>
        </p:nvSpPr>
        <p:spPr>
          <a:xfrm>
            <a:off x="1046857" y="2355913"/>
            <a:ext cx="1717800" cy="51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s-CL" sz="2400" b="1" i="0" u="none" strike="noStrike" cap="none">
                <a:solidFill>
                  <a:schemeClr val="lt1"/>
                </a:solidFill>
                <a:latin typeface="Roboto Condensed"/>
                <a:ea typeface="Roboto Condensed"/>
                <a:cs typeface="Roboto Condensed"/>
                <a:sym typeface="Roboto Condensed"/>
              </a:rPr>
              <a:t>MAYO</a:t>
            </a:r>
            <a:endParaRPr sz="2400" b="1" i="0" u="none" strike="noStrike" cap="none">
              <a:solidFill>
                <a:schemeClr val="lt1"/>
              </a:solidFill>
              <a:latin typeface="Roboto Condensed"/>
              <a:ea typeface="Roboto Condensed"/>
              <a:cs typeface="Roboto Condensed"/>
              <a:sym typeface="Roboto Condensed"/>
            </a:endParaRPr>
          </a:p>
        </p:txBody>
      </p:sp>
      <p:sp>
        <p:nvSpPr>
          <p:cNvPr id="251" name="Google Shape;251;g2099bccb127_0_188"/>
          <p:cNvSpPr txBox="1"/>
          <p:nvPr/>
        </p:nvSpPr>
        <p:spPr>
          <a:xfrm>
            <a:off x="3276257" y="4347775"/>
            <a:ext cx="7263900" cy="43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s-CL" sz="1800" b="0" i="0" u="none" strike="noStrike" cap="none">
                <a:solidFill>
                  <a:srgbClr val="CC0000"/>
                </a:solidFill>
                <a:latin typeface="Roboto Medium"/>
                <a:ea typeface="Roboto Medium"/>
                <a:cs typeface="Roboto Medium"/>
                <a:sym typeface="Roboto Medium"/>
              </a:rPr>
              <a:t>Presentación y discusión de resultados en las 10 comunas</a:t>
            </a:r>
            <a:endParaRPr sz="1800" b="0" i="0" u="none" strike="noStrike" cap="none">
              <a:solidFill>
                <a:srgbClr val="CC0000"/>
              </a:solidFill>
              <a:latin typeface="Roboto Medium"/>
              <a:ea typeface="Roboto Medium"/>
              <a:cs typeface="Roboto Medium"/>
              <a:sym typeface="Roboto Medium"/>
            </a:endParaRPr>
          </a:p>
        </p:txBody>
      </p:sp>
      <p:sp>
        <p:nvSpPr>
          <p:cNvPr id="252" name="Google Shape;252;g2099bccb127_0_188"/>
          <p:cNvSpPr txBox="1"/>
          <p:nvPr/>
        </p:nvSpPr>
        <p:spPr>
          <a:xfrm>
            <a:off x="3276257" y="2397475"/>
            <a:ext cx="7263900" cy="43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s-CL" sz="1800" b="0" i="0" u="none" strike="noStrike" cap="none">
                <a:solidFill>
                  <a:srgbClr val="CC0000"/>
                </a:solidFill>
                <a:latin typeface="Roboto Medium"/>
                <a:ea typeface="Roboto Medium"/>
                <a:cs typeface="Roboto Medium"/>
                <a:sym typeface="Roboto Medium"/>
              </a:rPr>
              <a:t>Pilotaje de metodología del proceso participativo</a:t>
            </a:r>
            <a:endParaRPr sz="1800" b="0" i="0" u="none" strike="noStrike" cap="none">
              <a:solidFill>
                <a:srgbClr val="CC0000"/>
              </a:solidFill>
              <a:latin typeface="Roboto Medium"/>
              <a:ea typeface="Roboto Medium"/>
              <a:cs typeface="Roboto Medium"/>
              <a:sym typeface="Roboto Medium"/>
            </a:endParaRPr>
          </a:p>
        </p:txBody>
      </p:sp>
      <p:sp>
        <p:nvSpPr>
          <p:cNvPr id="253" name="Google Shape;253;g2099bccb127_0_188"/>
          <p:cNvSpPr txBox="1"/>
          <p:nvPr/>
        </p:nvSpPr>
        <p:spPr>
          <a:xfrm>
            <a:off x="3276256" y="3047575"/>
            <a:ext cx="7743993" cy="43393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s-CL" sz="1800" b="0" i="0" u="none" strike="noStrike" cap="none">
                <a:solidFill>
                  <a:srgbClr val="CC0000"/>
                </a:solidFill>
                <a:latin typeface="Roboto Medium"/>
                <a:ea typeface="Roboto Medium"/>
                <a:cs typeface="Roboto Medium"/>
                <a:sym typeface="Roboto Medium"/>
              </a:rPr>
              <a:t>Capacitación a coordinadores/as del proceso en cada establecimiento</a:t>
            </a:r>
            <a:endParaRPr sz="1800" b="0" i="0" u="none" strike="noStrike" cap="none">
              <a:solidFill>
                <a:srgbClr val="CC0000"/>
              </a:solidFill>
              <a:latin typeface="Roboto Medium"/>
              <a:ea typeface="Roboto Medium"/>
              <a:cs typeface="Roboto Medium"/>
              <a:sym typeface="Roboto Medium"/>
            </a:endParaRPr>
          </a:p>
        </p:txBody>
      </p:sp>
      <p:sp>
        <p:nvSpPr>
          <p:cNvPr id="254" name="Google Shape;254;g2099bccb127_0_188"/>
          <p:cNvSpPr txBox="1"/>
          <p:nvPr/>
        </p:nvSpPr>
        <p:spPr>
          <a:xfrm>
            <a:off x="3276257" y="3693978"/>
            <a:ext cx="7263900" cy="43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s-CL" sz="1800" b="0" i="0" u="none" strike="noStrike" cap="none">
                <a:solidFill>
                  <a:srgbClr val="CC0000"/>
                </a:solidFill>
                <a:latin typeface="Roboto Medium"/>
                <a:ea typeface="Roboto Medium"/>
                <a:cs typeface="Roboto Medium"/>
                <a:sym typeface="Roboto Medium"/>
              </a:rPr>
              <a:t>Desarrollo de las jornadas en las 10 comunas </a:t>
            </a:r>
            <a:endParaRPr sz="1800" b="0" i="0" u="none" strike="noStrike" cap="none">
              <a:solidFill>
                <a:srgbClr val="CC0000"/>
              </a:solidFill>
              <a:latin typeface="Roboto Medium"/>
              <a:ea typeface="Roboto Medium"/>
              <a:cs typeface="Roboto Medium"/>
              <a:sym typeface="Roboto Medium"/>
            </a:endParaRPr>
          </a:p>
        </p:txBody>
      </p:sp>
      <p:sp>
        <p:nvSpPr>
          <p:cNvPr id="255" name="Google Shape;255;g2099bccb127_0_188"/>
          <p:cNvSpPr txBox="1"/>
          <p:nvPr/>
        </p:nvSpPr>
        <p:spPr>
          <a:xfrm>
            <a:off x="3276257" y="4997658"/>
            <a:ext cx="7263900" cy="43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s-CL" sz="1800" b="0" i="0" u="none" strike="noStrike" cap="none">
                <a:solidFill>
                  <a:srgbClr val="CC0000"/>
                </a:solidFill>
                <a:latin typeface="Roboto Medium"/>
                <a:ea typeface="Roboto Medium"/>
                <a:cs typeface="Roboto Medium"/>
                <a:sym typeface="Roboto Medium"/>
              </a:rPr>
              <a:t>Entrega y presentación de resultados finales del proceso</a:t>
            </a:r>
            <a:endParaRPr sz="1800" b="0" i="0" u="none" strike="noStrike" cap="none">
              <a:solidFill>
                <a:srgbClr val="CC0000"/>
              </a:solidFill>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fade">
                                      <p:cBhvr>
                                        <p:cTn id="11" dur="1000"/>
                                        <p:tgtEl>
                                          <p:spTgt spid="2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1"/>
                                        </p:tgtEl>
                                        <p:attrNameLst>
                                          <p:attrName>style.visibility</p:attrName>
                                        </p:attrNameLst>
                                      </p:cBhvr>
                                      <p:to>
                                        <p:strVal val="visible"/>
                                      </p:to>
                                    </p:set>
                                    <p:animEffect transition="in" filter="fade">
                                      <p:cBhvr>
                                        <p:cTn id="16" dur="1000"/>
                                        <p:tgtEl>
                                          <p:spTgt spid="231"/>
                                        </p:tgtEl>
                                      </p:cBhvr>
                                    </p:animEffect>
                                  </p:childTnLst>
                                </p:cTn>
                              </p:par>
                              <p:par>
                                <p:cTn id="17" presetID="10" presetClass="entr" presetSubtype="0" fill="hold" nodeType="withEffect">
                                  <p:stCondLst>
                                    <p:cond delay="0"/>
                                  </p:stCondLst>
                                  <p:childTnLst>
                                    <p:set>
                                      <p:cBhvr>
                                        <p:cTn id="18" dur="1" fill="hold">
                                          <p:stCondLst>
                                            <p:cond delay="0"/>
                                          </p:stCondLst>
                                        </p:cTn>
                                        <p:tgtEl>
                                          <p:spTgt spid="239"/>
                                        </p:tgtEl>
                                        <p:attrNameLst>
                                          <p:attrName>style.visibility</p:attrName>
                                        </p:attrNameLst>
                                      </p:cBhvr>
                                      <p:to>
                                        <p:strVal val="visible"/>
                                      </p:to>
                                    </p:set>
                                    <p:animEffect transition="in" filter="fade">
                                      <p:cBhvr>
                                        <p:cTn id="19" dur="1000"/>
                                        <p:tgtEl>
                                          <p:spTgt spid="239"/>
                                        </p:tgtEl>
                                      </p:cBhvr>
                                    </p:animEffect>
                                  </p:childTnLst>
                                </p:cTn>
                              </p:par>
                              <p:par>
                                <p:cTn id="20" presetID="10" presetClass="entr" presetSubtype="0" fill="hold" nodeType="with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1000"/>
                                        <p:tgtEl>
                                          <p:spTgt spid="240"/>
                                        </p:tgtEl>
                                      </p:cBhvr>
                                    </p:animEffect>
                                  </p:childTnLst>
                                </p:cTn>
                              </p:par>
                              <p:par>
                                <p:cTn id="23" presetID="10" presetClass="entr" presetSubtype="0" fill="hold" nodeType="withEffect">
                                  <p:stCondLst>
                                    <p:cond delay="0"/>
                                  </p:stCondLst>
                                  <p:childTnLst>
                                    <p:set>
                                      <p:cBhvr>
                                        <p:cTn id="24" dur="1" fill="hold">
                                          <p:stCondLst>
                                            <p:cond delay="0"/>
                                          </p:stCondLst>
                                        </p:cTn>
                                        <p:tgtEl>
                                          <p:spTgt spid="229"/>
                                        </p:tgtEl>
                                        <p:attrNameLst>
                                          <p:attrName>style.visibility</p:attrName>
                                        </p:attrNameLst>
                                      </p:cBhvr>
                                      <p:to>
                                        <p:strVal val="visible"/>
                                      </p:to>
                                    </p:set>
                                    <p:animEffect transition="in" filter="fade">
                                      <p:cBhvr>
                                        <p:cTn id="25" dur="1000"/>
                                        <p:tgtEl>
                                          <p:spTgt spid="2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1"/>
                                        </p:tgtEl>
                                        <p:attrNameLst>
                                          <p:attrName>style.visibility</p:attrName>
                                        </p:attrNameLst>
                                      </p:cBhvr>
                                      <p:to>
                                        <p:strVal val="visible"/>
                                      </p:to>
                                    </p:set>
                                    <p:animEffect transition="in" filter="fade">
                                      <p:cBhvr>
                                        <p:cTn id="30" dur="1000"/>
                                        <p:tgtEl>
                                          <p:spTgt spid="241"/>
                                        </p:tgtEl>
                                      </p:cBhvr>
                                    </p:animEffect>
                                  </p:childTnLst>
                                </p:cTn>
                              </p:par>
                              <p:par>
                                <p:cTn id="31" presetID="10" presetClass="entr" presetSubtype="0" fill="hold" nodeType="withEffect">
                                  <p:stCondLst>
                                    <p:cond delay="0"/>
                                  </p:stCondLst>
                                  <p:childTnLst>
                                    <p:set>
                                      <p:cBhvr>
                                        <p:cTn id="32" dur="1" fill="hold">
                                          <p:stCondLst>
                                            <p:cond delay="0"/>
                                          </p:stCondLst>
                                        </p:cTn>
                                        <p:tgtEl>
                                          <p:spTgt spid="250"/>
                                        </p:tgtEl>
                                        <p:attrNameLst>
                                          <p:attrName>style.visibility</p:attrName>
                                        </p:attrNameLst>
                                      </p:cBhvr>
                                      <p:to>
                                        <p:strVal val="visible"/>
                                      </p:to>
                                    </p:set>
                                    <p:animEffect transition="in" filter="fade">
                                      <p:cBhvr>
                                        <p:cTn id="33" dur="1000"/>
                                        <p:tgtEl>
                                          <p:spTgt spid="250"/>
                                        </p:tgtEl>
                                      </p:cBhvr>
                                    </p:animEffect>
                                  </p:childTnLst>
                                </p:cTn>
                              </p:par>
                              <p:par>
                                <p:cTn id="34" presetID="10" presetClass="entr" presetSubtype="0"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Effect transition="in" filter="fade">
                                      <p:cBhvr>
                                        <p:cTn id="36" dur="1000"/>
                                        <p:tgtEl>
                                          <p:spTgt spid="252"/>
                                        </p:tgtEl>
                                      </p:cBhvr>
                                    </p:animEffect>
                                  </p:childTnLst>
                                </p:cTn>
                              </p:par>
                              <p:par>
                                <p:cTn id="37" presetID="10" presetClass="entr" presetSubtype="0" fill="hold" nodeType="withEffect">
                                  <p:stCondLst>
                                    <p:cond delay="0"/>
                                  </p:stCondLst>
                                  <p:childTnLst>
                                    <p:set>
                                      <p:cBhvr>
                                        <p:cTn id="38" dur="1" fill="hold">
                                          <p:stCondLst>
                                            <p:cond delay="0"/>
                                          </p:stCondLst>
                                        </p:cTn>
                                        <p:tgtEl>
                                          <p:spTgt spid="234"/>
                                        </p:tgtEl>
                                        <p:attrNameLst>
                                          <p:attrName>style.visibility</p:attrName>
                                        </p:attrNameLst>
                                      </p:cBhvr>
                                      <p:to>
                                        <p:strVal val="visible"/>
                                      </p:to>
                                    </p:set>
                                    <p:animEffect transition="in" filter="fade">
                                      <p:cBhvr>
                                        <p:cTn id="39" dur="1000"/>
                                        <p:tgtEl>
                                          <p:spTgt spid="2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2"/>
                                        </p:tgtEl>
                                        <p:attrNameLst>
                                          <p:attrName>style.visibility</p:attrName>
                                        </p:attrNameLst>
                                      </p:cBhvr>
                                      <p:to>
                                        <p:strVal val="visible"/>
                                      </p:to>
                                    </p:set>
                                    <p:animEffect transition="in" filter="fade">
                                      <p:cBhvr>
                                        <p:cTn id="44" dur="1000"/>
                                        <p:tgtEl>
                                          <p:spTgt spid="242"/>
                                        </p:tgtEl>
                                      </p:cBhvr>
                                    </p:animEffect>
                                  </p:childTnLst>
                                </p:cTn>
                              </p:par>
                              <p:par>
                                <p:cTn id="45" presetID="10" presetClass="entr" presetSubtype="0" fill="hold" nodeType="withEffect">
                                  <p:stCondLst>
                                    <p:cond delay="0"/>
                                  </p:stCondLst>
                                  <p:childTnLst>
                                    <p:set>
                                      <p:cBhvr>
                                        <p:cTn id="46" dur="1" fill="hold">
                                          <p:stCondLst>
                                            <p:cond delay="0"/>
                                          </p:stCondLst>
                                        </p:cTn>
                                        <p:tgtEl>
                                          <p:spTgt spid="249"/>
                                        </p:tgtEl>
                                        <p:attrNameLst>
                                          <p:attrName>style.visibility</p:attrName>
                                        </p:attrNameLst>
                                      </p:cBhvr>
                                      <p:to>
                                        <p:strVal val="visible"/>
                                      </p:to>
                                    </p:set>
                                    <p:animEffect transition="in" filter="fade">
                                      <p:cBhvr>
                                        <p:cTn id="47" dur="1000"/>
                                        <p:tgtEl>
                                          <p:spTgt spid="249"/>
                                        </p:tgtEl>
                                      </p:cBhvr>
                                    </p:animEffect>
                                  </p:childTnLst>
                                </p:cTn>
                              </p:par>
                              <p:par>
                                <p:cTn id="48" presetID="10" presetClass="entr" presetSubtype="0" fill="hold" nodeType="withEffect">
                                  <p:stCondLst>
                                    <p:cond delay="0"/>
                                  </p:stCondLst>
                                  <p:childTnLst>
                                    <p:set>
                                      <p:cBhvr>
                                        <p:cTn id="49" dur="1" fill="hold">
                                          <p:stCondLst>
                                            <p:cond delay="0"/>
                                          </p:stCondLst>
                                        </p:cTn>
                                        <p:tgtEl>
                                          <p:spTgt spid="253"/>
                                        </p:tgtEl>
                                        <p:attrNameLst>
                                          <p:attrName>style.visibility</p:attrName>
                                        </p:attrNameLst>
                                      </p:cBhvr>
                                      <p:to>
                                        <p:strVal val="visible"/>
                                      </p:to>
                                    </p:set>
                                    <p:animEffect transition="in" filter="fade">
                                      <p:cBhvr>
                                        <p:cTn id="50" dur="1000"/>
                                        <p:tgtEl>
                                          <p:spTgt spid="253"/>
                                        </p:tgtEl>
                                      </p:cBhvr>
                                    </p:animEffect>
                                  </p:childTnLst>
                                </p:cTn>
                              </p:par>
                              <p:par>
                                <p:cTn id="51" presetID="10" presetClass="entr" presetSubtype="0" fill="hold" nodeType="withEffect">
                                  <p:stCondLst>
                                    <p:cond delay="0"/>
                                  </p:stCondLst>
                                  <p:childTnLst>
                                    <p:set>
                                      <p:cBhvr>
                                        <p:cTn id="52" dur="1" fill="hold">
                                          <p:stCondLst>
                                            <p:cond delay="0"/>
                                          </p:stCondLst>
                                        </p:cTn>
                                        <p:tgtEl>
                                          <p:spTgt spid="235"/>
                                        </p:tgtEl>
                                        <p:attrNameLst>
                                          <p:attrName>style.visibility</p:attrName>
                                        </p:attrNameLst>
                                      </p:cBhvr>
                                      <p:to>
                                        <p:strVal val="visible"/>
                                      </p:to>
                                    </p:set>
                                    <p:animEffect transition="in" filter="fade">
                                      <p:cBhvr>
                                        <p:cTn id="53" dur="1000"/>
                                        <p:tgtEl>
                                          <p:spTgt spid="2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3"/>
                                        </p:tgtEl>
                                        <p:attrNameLst>
                                          <p:attrName>style.visibility</p:attrName>
                                        </p:attrNameLst>
                                      </p:cBhvr>
                                      <p:to>
                                        <p:strVal val="visible"/>
                                      </p:to>
                                    </p:set>
                                    <p:animEffect transition="in" filter="fade">
                                      <p:cBhvr>
                                        <p:cTn id="58" dur="1000"/>
                                        <p:tgtEl>
                                          <p:spTgt spid="243"/>
                                        </p:tgtEl>
                                      </p:cBhvr>
                                    </p:animEffect>
                                  </p:childTnLst>
                                </p:cTn>
                              </p:par>
                              <p:par>
                                <p:cTn id="59" presetID="10" presetClass="entr" presetSubtype="0" fill="hold" nodeType="withEffect">
                                  <p:stCondLst>
                                    <p:cond delay="0"/>
                                  </p:stCondLst>
                                  <p:childTnLst>
                                    <p:set>
                                      <p:cBhvr>
                                        <p:cTn id="60" dur="1" fill="hold">
                                          <p:stCondLst>
                                            <p:cond delay="0"/>
                                          </p:stCondLst>
                                        </p:cTn>
                                        <p:tgtEl>
                                          <p:spTgt spid="248"/>
                                        </p:tgtEl>
                                        <p:attrNameLst>
                                          <p:attrName>style.visibility</p:attrName>
                                        </p:attrNameLst>
                                      </p:cBhvr>
                                      <p:to>
                                        <p:strVal val="visible"/>
                                      </p:to>
                                    </p:set>
                                    <p:animEffect transition="in" filter="fade">
                                      <p:cBhvr>
                                        <p:cTn id="61" dur="1000"/>
                                        <p:tgtEl>
                                          <p:spTgt spid="248"/>
                                        </p:tgtEl>
                                      </p:cBhvr>
                                    </p:animEffect>
                                  </p:childTnLst>
                                </p:cTn>
                              </p:par>
                              <p:par>
                                <p:cTn id="62" presetID="10" presetClass="entr" presetSubtype="0" fill="hold" nodeType="withEffect">
                                  <p:stCondLst>
                                    <p:cond delay="0"/>
                                  </p:stCondLst>
                                  <p:childTnLst>
                                    <p:set>
                                      <p:cBhvr>
                                        <p:cTn id="63" dur="1" fill="hold">
                                          <p:stCondLst>
                                            <p:cond delay="0"/>
                                          </p:stCondLst>
                                        </p:cTn>
                                        <p:tgtEl>
                                          <p:spTgt spid="254"/>
                                        </p:tgtEl>
                                        <p:attrNameLst>
                                          <p:attrName>style.visibility</p:attrName>
                                        </p:attrNameLst>
                                      </p:cBhvr>
                                      <p:to>
                                        <p:strVal val="visible"/>
                                      </p:to>
                                    </p:set>
                                    <p:animEffect transition="in" filter="fade">
                                      <p:cBhvr>
                                        <p:cTn id="64" dur="1000"/>
                                        <p:tgtEl>
                                          <p:spTgt spid="254"/>
                                        </p:tgtEl>
                                      </p:cBhvr>
                                    </p:animEffect>
                                  </p:childTnLst>
                                </p:cTn>
                              </p:par>
                              <p:par>
                                <p:cTn id="65" presetID="10" presetClass="entr" presetSubtype="0" fill="hold" nodeType="with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1000"/>
                                        <p:tgtEl>
                                          <p:spTgt spid="2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4"/>
                                        </p:tgtEl>
                                        <p:attrNameLst>
                                          <p:attrName>style.visibility</p:attrName>
                                        </p:attrNameLst>
                                      </p:cBhvr>
                                      <p:to>
                                        <p:strVal val="visible"/>
                                      </p:to>
                                    </p:set>
                                    <p:animEffect transition="in" filter="fade">
                                      <p:cBhvr>
                                        <p:cTn id="72" dur="1000"/>
                                        <p:tgtEl>
                                          <p:spTgt spid="244"/>
                                        </p:tgtEl>
                                      </p:cBhvr>
                                    </p:animEffect>
                                  </p:childTnLst>
                                </p:cTn>
                              </p:par>
                              <p:par>
                                <p:cTn id="73" presetID="10" presetClass="entr" presetSubtype="0" fill="hold" nodeType="withEffect">
                                  <p:stCondLst>
                                    <p:cond delay="0"/>
                                  </p:stCondLst>
                                  <p:childTnLst>
                                    <p:set>
                                      <p:cBhvr>
                                        <p:cTn id="74" dur="1" fill="hold">
                                          <p:stCondLst>
                                            <p:cond delay="0"/>
                                          </p:stCondLst>
                                        </p:cTn>
                                        <p:tgtEl>
                                          <p:spTgt spid="247"/>
                                        </p:tgtEl>
                                        <p:attrNameLst>
                                          <p:attrName>style.visibility</p:attrName>
                                        </p:attrNameLst>
                                      </p:cBhvr>
                                      <p:to>
                                        <p:strVal val="visible"/>
                                      </p:to>
                                    </p:set>
                                    <p:animEffect transition="in" filter="fade">
                                      <p:cBhvr>
                                        <p:cTn id="75" dur="1000"/>
                                        <p:tgtEl>
                                          <p:spTgt spid="247"/>
                                        </p:tgtEl>
                                      </p:cBhvr>
                                    </p:animEffect>
                                  </p:childTnLst>
                                </p:cTn>
                              </p:par>
                              <p:par>
                                <p:cTn id="76" presetID="10" presetClass="entr" presetSubtype="0" fill="hold" nodeType="withEffect">
                                  <p:stCondLst>
                                    <p:cond delay="0"/>
                                  </p:stCondLst>
                                  <p:childTnLst>
                                    <p:set>
                                      <p:cBhvr>
                                        <p:cTn id="77" dur="1" fill="hold">
                                          <p:stCondLst>
                                            <p:cond delay="0"/>
                                          </p:stCondLst>
                                        </p:cTn>
                                        <p:tgtEl>
                                          <p:spTgt spid="251"/>
                                        </p:tgtEl>
                                        <p:attrNameLst>
                                          <p:attrName>style.visibility</p:attrName>
                                        </p:attrNameLst>
                                      </p:cBhvr>
                                      <p:to>
                                        <p:strVal val="visible"/>
                                      </p:to>
                                    </p:set>
                                    <p:animEffect transition="in" filter="fade">
                                      <p:cBhvr>
                                        <p:cTn id="78" dur="1000"/>
                                        <p:tgtEl>
                                          <p:spTgt spid="251"/>
                                        </p:tgtEl>
                                      </p:cBhvr>
                                    </p:animEffect>
                                  </p:childTnLst>
                                </p:cTn>
                              </p:par>
                              <p:par>
                                <p:cTn id="79" presetID="10" presetClass="entr" presetSubtype="0" fill="hold" nodeType="withEffect">
                                  <p:stCondLst>
                                    <p:cond delay="0"/>
                                  </p:stCondLst>
                                  <p:childTnLst>
                                    <p:set>
                                      <p:cBhvr>
                                        <p:cTn id="80" dur="1" fill="hold">
                                          <p:stCondLst>
                                            <p:cond delay="0"/>
                                          </p:stCondLst>
                                        </p:cTn>
                                        <p:tgtEl>
                                          <p:spTgt spid="237"/>
                                        </p:tgtEl>
                                        <p:attrNameLst>
                                          <p:attrName>style.visibility</p:attrName>
                                        </p:attrNameLst>
                                      </p:cBhvr>
                                      <p:to>
                                        <p:strVal val="visible"/>
                                      </p:to>
                                    </p:set>
                                    <p:animEffect transition="in" filter="fade">
                                      <p:cBhvr>
                                        <p:cTn id="81" dur="1000"/>
                                        <p:tgtEl>
                                          <p:spTgt spid="23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childTnLst>
                                </p:cTn>
                              </p:par>
                              <p:par>
                                <p:cTn id="87" presetID="10" presetClass="entr" presetSubtype="0" fill="hold" nodeType="withEffect">
                                  <p:stCondLst>
                                    <p:cond delay="0"/>
                                  </p:stCondLst>
                                  <p:childTnLst>
                                    <p:set>
                                      <p:cBhvr>
                                        <p:cTn id="88" dur="1" fill="hold">
                                          <p:stCondLst>
                                            <p:cond delay="0"/>
                                          </p:stCondLst>
                                        </p:cTn>
                                        <p:tgtEl>
                                          <p:spTgt spid="246"/>
                                        </p:tgtEl>
                                        <p:attrNameLst>
                                          <p:attrName>style.visibility</p:attrName>
                                        </p:attrNameLst>
                                      </p:cBhvr>
                                      <p:to>
                                        <p:strVal val="visible"/>
                                      </p:to>
                                    </p:set>
                                    <p:animEffect transition="in" filter="fade">
                                      <p:cBhvr>
                                        <p:cTn id="89" dur="1000"/>
                                        <p:tgtEl>
                                          <p:spTgt spid="246"/>
                                        </p:tgtEl>
                                      </p:cBhvr>
                                    </p:animEffect>
                                  </p:childTnLst>
                                </p:cTn>
                              </p:par>
                              <p:par>
                                <p:cTn id="90" presetID="10" presetClass="entr" presetSubtype="0" fill="hold" nodeType="withEffect">
                                  <p:stCondLst>
                                    <p:cond delay="0"/>
                                  </p:stCondLst>
                                  <p:childTnLst>
                                    <p:set>
                                      <p:cBhvr>
                                        <p:cTn id="91" dur="1" fill="hold">
                                          <p:stCondLst>
                                            <p:cond delay="0"/>
                                          </p:stCondLst>
                                        </p:cTn>
                                        <p:tgtEl>
                                          <p:spTgt spid="255"/>
                                        </p:tgtEl>
                                        <p:attrNameLst>
                                          <p:attrName>style.visibility</p:attrName>
                                        </p:attrNameLst>
                                      </p:cBhvr>
                                      <p:to>
                                        <p:strVal val="visible"/>
                                      </p:to>
                                    </p:set>
                                    <p:animEffect transition="in" filter="fade">
                                      <p:cBhvr>
                                        <p:cTn id="92" dur="1000"/>
                                        <p:tgtEl>
                                          <p:spTgt spid="255"/>
                                        </p:tgtEl>
                                      </p:cBhvr>
                                    </p:animEffect>
                                  </p:childTnLst>
                                </p:cTn>
                              </p:par>
                              <p:par>
                                <p:cTn id="93" presetID="10" presetClass="entr" presetSubtype="0" fill="hold" nodeType="withEffect">
                                  <p:stCondLst>
                                    <p:cond delay="0"/>
                                  </p:stCondLst>
                                  <p:childTnLst>
                                    <p:set>
                                      <p:cBhvr>
                                        <p:cTn id="94" dur="1" fill="hold">
                                          <p:stCondLst>
                                            <p:cond delay="0"/>
                                          </p:stCondLst>
                                        </p:cTn>
                                        <p:tgtEl>
                                          <p:spTgt spid="238"/>
                                        </p:tgtEl>
                                        <p:attrNameLst>
                                          <p:attrName>style.visibility</p:attrName>
                                        </p:attrNameLst>
                                      </p:cBhvr>
                                      <p:to>
                                        <p:strVal val="visible"/>
                                      </p:to>
                                    </p:set>
                                    <p:animEffect transition="in" filter="fade">
                                      <p:cBhvr>
                                        <p:cTn id="95"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
          <p:cNvPicPr preferRelativeResize="0"/>
          <p:nvPr/>
        </p:nvPicPr>
        <p:blipFill rotWithShape="1">
          <a:blip r:embed="rId3">
            <a:alphaModFix/>
          </a:blip>
          <a:srcRect/>
          <a:stretch/>
        </p:blipFill>
        <p:spPr>
          <a:xfrm>
            <a:off x="1" y="6"/>
            <a:ext cx="12192000" cy="6858000"/>
          </a:xfrm>
          <a:prstGeom prst="rect">
            <a:avLst/>
          </a:prstGeom>
          <a:noFill/>
          <a:ln>
            <a:noFill/>
          </a:ln>
        </p:spPr>
      </p:pic>
      <p:sp>
        <p:nvSpPr>
          <p:cNvPr id="283" name="Google Shape;283;p3"/>
          <p:cNvSpPr txBox="1">
            <a:spLocks noGrp="1"/>
          </p:cNvSpPr>
          <p:nvPr>
            <p:ph type="subTitle" idx="1"/>
          </p:nvPr>
        </p:nvSpPr>
        <p:spPr>
          <a:xfrm>
            <a:off x="2262252" y="1837205"/>
            <a:ext cx="9144000" cy="16557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50000"/>
              </a:lnSpc>
              <a:spcBef>
                <a:spcPts val="1000"/>
              </a:spcBef>
              <a:spcAft>
                <a:spcPts val="0"/>
              </a:spcAft>
              <a:buSzPct val="129032"/>
              <a:buNone/>
            </a:pPr>
            <a:r>
              <a:rPr lang="es-CL" b="1">
                <a:solidFill>
                  <a:srgbClr val="FFFFFF"/>
                </a:solidFill>
                <a:latin typeface="Roboto"/>
                <a:ea typeface="Roboto"/>
                <a:cs typeface="Roboto"/>
                <a:sym typeface="Roboto"/>
              </a:rPr>
              <a:t>Es una experiencia que dialoga con objetivos del Plan de Formación Ciudadana</a:t>
            </a:r>
            <a:endParaRPr b="1">
              <a:solidFill>
                <a:srgbClr val="FFFFFF"/>
              </a:solidFill>
              <a:latin typeface="Roboto"/>
              <a:ea typeface="Roboto"/>
              <a:cs typeface="Roboto"/>
              <a:sym typeface="Roboto"/>
            </a:endParaRPr>
          </a:p>
          <a:p>
            <a:pPr marL="0" lvl="0" indent="0" algn="ctr" rtl="0">
              <a:lnSpc>
                <a:spcPct val="150000"/>
              </a:lnSpc>
              <a:spcBef>
                <a:spcPts val="1000"/>
              </a:spcBef>
              <a:spcAft>
                <a:spcPts val="0"/>
              </a:spcAft>
              <a:buSzPct val="129032"/>
              <a:buNone/>
            </a:pPr>
            <a:r>
              <a:rPr lang="es-CL" b="1">
                <a:solidFill>
                  <a:srgbClr val="FFFFFF"/>
                </a:solidFill>
                <a:latin typeface="Roboto"/>
                <a:ea typeface="Roboto"/>
                <a:cs typeface="Roboto"/>
                <a:sym typeface="Roboto"/>
              </a:rPr>
              <a:t>Se articula con OA vinculados al desarrollo de habilidades sociales</a:t>
            </a:r>
            <a:endParaRPr b="1">
              <a:solidFill>
                <a:srgbClr val="FFFFFF"/>
              </a:solidFill>
              <a:latin typeface="Roboto"/>
              <a:ea typeface="Roboto"/>
              <a:cs typeface="Roboto"/>
              <a:sym typeface="Roboto"/>
            </a:endParaRPr>
          </a:p>
          <a:p>
            <a:pPr marL="0" lvl="0" indent="0" algn="ctr" rtl="0">
              <a:lnSpc>
                <a:spcPct val="150000"/>
              </a:lnSpc>
              <a:spcBef>
                <a:spcPts val="1000"/>
              </a:spcBef>
              <a:spcAft>
                <a:spcPts val="0"/>
              </a:spcAft>
              <a:buSzPct val="129032"/>
              <a:buNone/>
            </a:pPr>
            <a:r>
              <a:rPr lang="es-CL" b="1">
                <a:solidFill>
                  <a:srgbClr val="FFFFFF"/>
                </a:solidFill>
                <a:latin typeface="Roboto"/>
                <a:ea typeface="Roboto"/>
                <a:cs typeface="Roboto"/>
                <a:sym typeface="Roboto"/>
              </a:rPr>
              <a:t>Dialoga con los fines del Plan de convivencia escolar</a:t>
            </a:r>
            <a:endParaRPr b="1">
              <a:solidFill>
                <a:srgbClr val="FFFFFF"/>
              </a:solidFill>
              <a:latin typeface="Roboto"/>
              <a:ea typeface="Roboto"/>
              <a:cs typeface="Roboto"/>
              <a:sym typeface="Roboto"/>
            </a:endParaRPr>
          </a:p>
        </p:txBody>
      </p:sp>
      <p:pic>
        <p:nvPicPr>
          <p:cNvPr id="284" name="Google Shape;284;p3"/>
          <p:cNvPicPr preferRelativeResize="0"/>
          <p:nvPr/>
        </p:nvPicPr>
        <p:blipFill rotWithShape="1">
          <a:blip r:embed="rId4">
            <a:alphaModFix/>
          </a:blip>
          <a:srcRect t="42023" b="41615"/>
          <a:stretch/>
        </p:blipFill>
        <p:spPr>
          <a:xfrm>
            <a:off x="553047" y="715231"/>
            <a:ext cx="12192000" cy="1121974"/>
          </a:xfrm>
          <a:prstGeom prst="rect">
            <a:avLst/>
          </a:prstGeom>
          <a:noFill/>
          <a:ln>
            <a:noFill/>
          </a:ln>
        </p:spPr>
      </p:pic>
      <p:pic>
        <p:nvPicPr>
          <p:cNvPr id="285" name="Google Shape;285;p3"/>
          <p:cNvPicPr preferRelativeResize="0"/>
          <p:nvPr/>
        </p:nvPicPr>
        <p:blipFill rotWithShape="1">
          <a:blip r:embed="rId5">
            <a:alphaModFix/>
          </a:blip>
          <a:srcRect/>
          <a:stretch/>
        </p:blipFill>
        <p:spPr>
          <a:xfrm>
            <a:off x="-365090" y="2090385"/>
            <a:ext cx="4925948" cy="47676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3"/>
                                        </p:tgtEl>
                                        <p:attrNameLst>
                                          <p:attrName>style.visibility</p:attrName>
                                        </p:attrNameLst>
                                      </p:cBhvr>
                                      <p:to>
                                        <p:strVal val="visible"/>
                                      </p:to>
                                    </p:set>
                                    <p:animEffect transition="in" filter="fade">
                                      <p:cBhvr>
                                        <p:cTn id="11" dur="1000"/>
                                        <p:tgtEl>
                                          <p:spTgt spid="28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1010</Words>
  <Application>Microsoft Office PowerPoint</Application>
  <PresentationFormat>Panorámica</PresentationFormat>
  <Paragraphs>146</Paragraphs>
  <Slides>24</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Roboto Condensed</vt:lpstr>
      <vt:lpstr>Roboto</vt:lpstr>
      <vt:lpstr>Roboto Light</vt:lpstr>
      <vt:lpstr>Arial</vt:lpstr>
      <vt:lpstr>Calibri</vt:lpstr>
      <vt:lpstr>Roboto Medium</vt:lpstr>
      <vt:lpstr>Tema de Office</vt:lpstr>
      <vt:lpstr>Presentación de PowerPoint</vt:lpstr>
      <vt:lpstr>EL PROBLEMA DE LAS VIOLENCIAS</vt:lpstr>
      <vt:lpstr>La niñez se ve afectada directa e indirectamente por las violencias…</vt:lpstr>
      <vt:lpstr>…pero sus necesidades y demandas muchas veces no son visibilizadas</vt:lpstr>
      <vt:lpstr>Presentación de PowerPoint</vt:lpstr>
      <vt:lpstr>Presentación de PowerPoint</vt:lpstr>
      <vt:lpstr>COMUNAS  PARTICIPANTES</vt:lpstr>
      <vt:lpstr>HITOS</vt:lpstr>
      <vt:lpstr>Presentación de PowerPoint</vt:lpstr>
      <vt:lpstr>SE INVITA A PARTICIPAR A ESTUDIANTES de 5° BÁSICO A 4° AÑO DE ENSEÑANZA MEDIA DE ESCUELAS MUNICIPALES, SLEP, SUBVENCIONADAS Y PRIVADAS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echeverria</dc:creator>
  <cp:lastModifiedBy>Rosita Palma Sepúlveda</cp:lastModifiedBy>
  <cp:revision>1</cp:revision>
  <dcterms:created xsi:type="dcterms:W3CDTF">2023-03-28T13:40:00Z</dcterms:created>
  <dcterms:modified xsi:type="dcterms:W3CDTF">2023-08-16T20:54:06Z</dcterms:modified>
</cp:coreProperties>
</file>